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8" r:id="rId3"/>
    <p:sldMasterId id="2147483680" r:id="rId4"/>
    <p:sldMasterId id="2147483686" r:id="rId5"/>
    <p:sldMasterId id="2147483698" r:id="rId6"/>
  </p:sldMasterIdLst>
  <p:notesMasterIdLst>
    <p:notesMasterId r:id="rId29"/>
  </p:notesMasterIdLst>
  <p:handoutMasterIdLst>
    <p:handoutMasterId r:id="rId30"/>
  </p:handoutMasterIdLst>
  <p:sldIdLst>
    <p:sldId id="256" r:id="rId7"/>
    <p:sldId id="271" r:id="rId8"/>
    <p:sldId id="257" r:id="rId9"/>
    <p:sldId id="258" r:id="rId10"/>
    <p:sldId id="260" r:id="rId11"/>
    <p:sldId id="276" r:id="rId12"/>
    <p:sldId id="277" r:id="rId13"/>
    <p:sldId id="273" r:id="rId14"/>
    <p:sldId id="278" r:id="rId15"/>
    <p:sldId id="275" r:id="rId16"/>
    <p:sldId id="279" r:id="rId17"/>
    <p:sldId id="280" r:id="rId18"/>
    <p:sldId id="281" r:id="rId19"/>
    <p:sldId id="282" r:id="rId20"/>
    <p:sldId id="283" r:id="rId21"/>
    <p:sldId id="284" r:id="rId22"/>
    <p:sldId id="286" r:id="rId23"/>
    <p:sldId id="285" r:id="rId24"/>
    <p:sldId id="287" r:id="rId25"/>
    <p:sldId id="274" r:id="rId26"/>
    <p:sldId id="272" r:id="rId27"/>
    <p:sldId id="259" r:id="rId28"/>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00" d="100"/>
        <a:sy n="100" d="100"/>
      </p:scale>
      <p:origin x="0" y="0"/>
    </p:cViewPr>
  </p:notesTextViewPr>
  <p:notesViewPr>
    <p:cSldViewPr>
      <p:cViewPr varScale="1">
        <p:scale>
          <a:sx n="81" d="100"/>
          <a:sy n="81" d="100"/>
        </p:scale>
        <p:origin x="205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06F1A6-F167-4ED9-9ED8-830F64BEA03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846CA0-F864-420C-946A-0DAF6456B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FC13E5-109F-4CEF-B586-178E8C518CA5}" type="datetimeFigureOut">
              <a:rPr lang="en-US" smtClean="0"/>
              <a:t>5/22/2020</a:t>
            </a:fld>
            <a:endParaRPr lang="en-US"/>
          </a:p>
        </p:txBody>
      </p:sp>
      <p:sp>
        <p:nvSpPr>
          <p:cNvPr id="4" name="Footer Placeholder 3">
            <a:extLst>
              <a:ext uri="{FF2B5EF4-FFF2-40B4-BE49-F238E27FC236}">
                <a16:creationId xmlns:a16="http://schemas.microsoft.com/office/drawing/2014/main" id="{C4B37B86-A2D9-4F68-BA16-6B332DD0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AB8815-697E-4849-BB4C-76623146D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C24B5C-7D56-4DFC-864F-337514DE25DD}" type="slidenum">
              <a:rPr lang="en-US" smtClean="0"/>
              <a:t>‹#›</a:t>
            </a:fld>
            <a:endParaRPr lang="en-US"/>
          </a:p>
        </p:txBody>
      </p:sp>
    </p:spTree>
    <p:extLst>
      <p:ext uri="{BB962C8B-B14F-4D97-AF65-F5344CB8AC3E}">
        <p14:creationId xmlns:p14="http://schemas.microsoft.com/office/powerpoint/2010/main" val="6849930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C1A71-F594-419A-AF9C-7FC656D5861B}" type="datetimeFigureOut">
              <a:rPr lang="en-US" smtClean="0"/>
              <a:t>5/22/2020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A331-CFC3-47CE-9456-9AE09C1D2DB8}" type="slidenum">
              <a:rPr lang="en-US" smtClean="0"/>
              <a:t>‹#›</a:t>
            </a:fld>
            <a:endParaRPr lang="en-US"/>
          </a:p>
        </p:txBody>
      </p:sp>
    </p:spTree>
    <p:extLst>
      <p:ext uri="{BB962C8B-B14F-4D97-AF65-F5344CB8AC3E}">
        <p14:creationId xmlns:p14="http://schemas.microsoft.com/office/powerpoint/2010/main" val="376801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6030678"/>
            <a:ext cx="1126527"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1633781"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2194560"/>
            <a:ext cx="3365537" cy="11080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589337"/>
            <a:ext cx="5759450" cy="369332"/>
          </a:xfrm>
          <a:prstGeom prst="rect">
            <a:avLst/>
          </a:prstGeom>
        </p:spPr>
        <p:txBody>
          <a:bodyPr/>
          <a:lstStyle>
            <a:lvl1pPr marL="0" indent="0">
              <a:buNone/>
              <a:defRPr sz="1000"/>
            </a:lvl1pPr>
          </a:lstStyle>
          <a:p>
            <a:r>
              <a:rPr lang="en-US" dirty="0"/>
              <a:t>Click the icon to insert the </a:t>
            </a:r>
            <a:r>
              <a:rPr lang="en-US" dirty="0" err="1"/>
              <a:t>Uxd-Wht</a:t>
            </a:r>
            <a:r>
              <a:rPr lang="en-US" dirty="0"/>
              <a:t> or Unboxed-</a:t>
            </a:r>
            <a:r>
              <a:rPr lang="en-US" dirty="0" err="1"/>
              <a:t>WhiteType</a:t>
            </a:r>
            <a:r>
              <a:rPr lang="en-US" dirty="0"/>
              <a:t>, </a:t>
            </a:r>
            <a:r>
              <a:rPr lang="en-US" dirty="0" err="1"/>
              <a:t>svg</a:t>
            </a:r>
            <a:r>
              <a:rPr lang="en-US" dirty="0"/>
              <a:t> or </a:t>
            </a:r>
            <a:r>
              <a:rPr lang="en-US" dirty="0" err="1"/>
              <a:t>png</a:t>
            </a:r>
            <a:r>
              <a:rPr lang="en-US" dirty="0"/>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4318813"/>
            <a:ext cx="5867974"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a:t>
            </a:r>
            <a:r>
              <a:rPr lang="en-US"/>
              <a:t>Then click the icon inside the picture frame to add your logo.</a:t>
            </a:r>
            <a:endParaRPr lang="en-US" dirty="0"/>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4857147"/>
            <a:ext cx="5468728"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Uxd-Wht</a:t>
            </a:r>
            <a:r>
              <a:rPr lang="en-US" dirty="0"/>
              <a:t> or Unboxed-</a:t>
            </a:r>
            <a:r>
              <a:rPr lang="en-US" dirty="0" err="1"/>
              <a:t>WhiteType</a:t>
            </a:r>
            <a:r>
              <a:rPr lang="en-US" dirty="0"/>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5400543"/>
            <a:ext cx="5468728" cy="784830"/>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6456205"/>
            <a:ext cx="5468728" cy="2308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2711465"/>
            <a:ext cx="7772400" cy="109978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Presentation Opener</a:t>
            </a:r>
          </a:p>
          <a:p>
            <a:pPr lvl="0"/>
            <a:r>
              <a:rPr lang="en-US" dirty="0"/>
              <a:t>Title Goes Here</a:t>
            </a:r>
          </a:p>
        </p:txBody>
      </p:sp>
    </p:spTree>
    <p:extLst>
      <p:ext uri="{BB962C8B-B14F-4D97-AF65-F5344CB8AC3E}">
        <p14:creationId xmlns:p14="http://schemas.microsoft.com/office/powerpoint/2010/main" val="1814038101"/>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5822563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753400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376583603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2590149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18185855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30723702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10766252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May 22,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302061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9" y="6030678"/>
            <a:ext cx="2086725"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err="1"/>
              <a:t>Attiano</a:t>
            </a:r>
            <a:r>
              <a:rPr lang="en-US" dirty="0"/>
              <a:t> Purpura-</a:t>
            </a:r>
            <a:r>
              <a:rPr lang="en-US" dirty="0" err="1"/>
              <a:t>Pontoniere</a:t>
            </a:r>
            <a:r>
              <a:rPr lang="en-US" dirty="0"/>
              <a:t>	</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3301160"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CS 33TA, UCLA Computer Science Department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3012059"/>
            <a:ext cx="7772400" cy="49859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CS 33 Discussion 1A Week 5</a:t>
            </a:r>
          </a:p>
        </p:txBody>
      </p:sp>
      <p:pic>
        <p:nvPicPr>
          <p:cNvPr id="8" name="Picture 7">
            <a:extLst>
              <a:ext uri="{FF2B5EF4-FFF2-40B4-BE49-F238E27FC236}">
                <a16:creationId xmlns:a16="http://schemas.microsoft.com/office/drawing/2014/main" id="{2A179D3A-5591-4A73-ACB3-9C104BF28A04}"/>
              </a:ext>
            </a:extLst>
          </p:cNvPr>
          <p:cNvPicPr>
            <a:picLocks noChangeAspect="1"/>
          </p:cNvPicPr>
          <p:nvPr/>
        </p:nvPicPr>
        <p:blipFill>
          <a:blip r:embed="rId2"/>
          <a:stretch>
            <a:fillRect/>
          </a:stretch>
        </p:blipFill>
        <p:spPr>
          <a:xfrm>
            <a:off x="640078" y="574919"/>
            <a:ext cx="1955204" cy="583952"/>
          </a:xfrm>
          <a:prstGeom prst="rect">
            <a:avLst/>
          </a:prstGeom>
        </p:spPr>
      </p:pic>
    </p:spTree>
    <p:extLst>
      <p:ext uri="{BB962C8B-B14F-4D97-AF65-F5344CB8AC3E}">
        <p14:creationId xmlns:p14="http://schemas.microsoft.com/office/powerpoint/2010/main" val="3456878138"/>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5/22/2020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9755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5/22/2020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1234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5/22/2020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41353464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5/22/2020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2104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5/15/2020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4536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5917811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8241497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39075965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310390759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52201373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18671018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3447573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5/22/2020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2702252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36217486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416782965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19641846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41714615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May 22,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0709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5/22/2020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3614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3614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23862931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42673460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13034277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May 22,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13974759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34.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a:t>
            </a:r>
            <a:r>
              <a:rPr lang="en-US" sz="800" b="0" i="0">
                <a:solidFill>
                  <a:schemeClr val="bg1"/>
                </a:solidFill>
                <a:latin typeface="Helvetica Regular" pitchFamily="2" charset="0"/>
              </a:rPr>
              <a:t>33 Discussion 1A Week 2</a:t>
            </a:r>
            <a:endParaRPr lang="en-US" sz="800" b="0" i="0" dirty="0">
              <a:solidFill>
                <a:schemeClr val="bg1"/>
              </a:solidFill>
              <a:latin typeface="Helvetica Regular" pitchFamily="2" charset="0"/>
            </a:endParaRP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B6F15528-21DE-4FAA-801E-634DDDAF4B2B}"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0"/>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5/22/2020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18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CS 33 Discussion 1A </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May 22,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1332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May 22, 2020</a:t>
            </a:fld>
            <a:endParaRPr lang="en-US" dirty="0"/>
          </a:p>
        </p:txBody>
      </p:sp>
    </p:spTree>
    <p:extLst>
      <p:ext uri="{BB962C8B-B14F-4D97-AF65-F5344CB8AC3E}">
        <p14:creationId xmlns:p14="http://schemas.microsoft.com/office/powerpoint/2010/main" val="1988226987"/>
      </p:ext>
    </p:extLst>
  </p:cSld>
  <p:clrMap bg1="lt1" tx1="dk1" bg2="lt2" tx2="dk2" accent1="accent1" accent2="accent2" accent3="accent3" accent4="accent4" accent5="accent5" accent6="accent6" hlink="hlink" folHlink="folHlink"/>
  <p:sldLayoutIdLst>
    <p:sldLayoutId id="214748367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2"/>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33 Discussion 1A – Week 8</a:t>
            </a: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Computer Science Department</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1"/>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r>
              <a:rPr lang="en-US" dirty="0"/>
              <a:t>5/22/2020</a:t>
            </a:r>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dirty="0"/>
              <a:t>CS 33 Discussion 1A – Week 8</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642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May 22,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133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May 22, 2020</a:t>
            </a:fld>
            <a:endParaRPr lang="en-US" dirty="0"/>
          </a:p>
        </p:txBody>
      </p:sp>
    </p:spTree>
    <p:extLst>
      <p:ext uri="{BB962C8B-B14F-4D97-AF65-F5344CB8AC3E}">
        <p14:creationId xmlns:p14="http://schemas.microsoft.com/office/powerpoint/2010/main" val="4252035310"/>
      </p:ext>
    </p:extLst>
  </p:cSld>
  <p:clrMap bg1="lt1" tx1="dk1" bg2="lt2" tx2="dk2" accent1="accent1" accent2="accent2" accent3="accent3" accent4="accent4" accent5="accent5" accent6="accent6" hlink="hlink" folHlink="folHlink"/>
  <p:sldLayoutIdLst>
    <p:sldLayoutId id="214748369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2603254"/>
            <a:ext cx="8077200" cy="997196"/>
          </a:xfrm>
        </p:spPr>
        <p:txBody>
          <a:bodyPr/>
          <a:lstStyle/>
          <a:p>
            <a:r>
              <a:rPr lang="en-US" dirty="0"/>
              <a:t>CS 33 – Discussion 1A</a:t>
            </a:r>
            <a:br>
              <a:rPr lang="en-US" dirty="0"/>
            </a:br>
            <a:r>
              <a:rPr lang="en-US" dirty="0">
                <a:solidFill>
                  <a:srgbClr val="EBEB15"/>
                </a:solidFill>
              </a:rPr>
              <a:t>Computer System Organization</a:t>
            </a:r>
          </a:p>
        </p:txBody>
      </p:sp>
      <p:sp>
        <p:nvSpPr>
          <p:cNvPr id="3" name="Subtitle 2">
            <a:extLst>
              <a:ext uri="{FF2B5EF4-FFF2-40B4-BE49-F238E27FC236}">
                <a16:creationId xmlns:a16="http://schemas.microsoft.com/office/drawing/2014/main" id="{90D6232F-AEE0-4FC3-AE08-DC7BFB9C092C}"/>
              </a:ext>
            </a:extLst>
          </p:cNvPr>
          <p:cNvSpPr>
            <a:spLocks noGrp="1"/>
          </p:cNvSpPr>
          <p:nvPr>
            <p:ph type="subTitle" idx="1"/>
          </p:nvPr>
        </p:nvSpPr>
        <p:spPr>
          <a:xfrm>
            <a:off x="1371600" y="3886200"/>
            <a:ext cx="6400800" cy="286232"/>
          </a:xfrm>
        </p:spPr>
        <p:txBody>
          <a:bodyPr/>
          <a:lstStyle/>
          <a:p>
            <a:r>
              <a:rPr lang="en-US" dirty="0">
                <a:solidFill>
                  <a:schemeClr val="tx1">
                    <a:lumMod val="50000"/>
                  </a:schemeClr>
                </a:solidFill>
              </a:rPr>
              <a:t>Week 8</a:t>
            </a:r>
          </a:p>
        </p:txBody>
      </p:sp>
    </p:spTree>
    <p:extLst>
      <p:ext uri="{BB962C8B-B14F-4D97-AF65-F5344CB8AC3E}">
        <p14:creationId xmlns:p14="http://schemas.microsoft.com/office/powerpoint/2010/main" val="379994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2362185"/>
          </a:xfrm>
          <a:prstGeom prst="rect">
            <a:avLst/>
          </a:prstGeom>
          <a:noFill/>
        </p:spPr>
        <p:txBody>
          <a:bodyPr wrap="square" rtlCol="0">
            <a:spAutoFit/>
          </a:bodyPr>
          <a:lstStyle/>
          <a:p>
            <a:r>
              <a:rPr lang="en-US" b="1" u="sng" dirty="0">
                <a:solidFill>
                  <a:srgbClr val="FFFF00"/>
                </a:solidFill>
              </a:rPr>
              <a:t>Steps :</a:t>
            </a:r>
            <a:br>
              <a:rPr lang="en-US" sz="3600" dirty="0"/>
            </a:br>
            <a:r>
              <a:rPr lang="en-US" sz="1600" b="1" u="sng" dirty="0">
                <a:solidFill>
                  <a:srgbClr val="FFFF00"/>
                </a:solidFill>
              </a:rPr>
              <a:t>Symbol Resolution:</a:t>
            </a:r>
            <a:endParaRPr lang="en-US" sz="1600" b="1" u="sng" dirty="0"/>
          </a:p>
          <a:p>
            <a:pPr marL="285750" indent="-285750" fontAlgn="base">
              <a:buFont typeface="Arial" panose="020B0604020202020204" pitchFamily="34" charset="0"/>
              <a:buChar char="•"/>
            </a:pPr>
            <a:r>
              <a:rPr lang="en-US" sz="1600" dirty="0">
                <a:solidFill>
                  <a:schemeClr val="bg1"/>
                </a:solidFill>
              </a:rPr>
              <a:t>Associating variable and function references to variable and function definitions. </a:t>
            </a:r>
          </a:p>
          <a:p>
            <a:pPr marL="285750" indent="-285750" fontAlgn="base">
              <a:buFont typeface="Arial" panose="020B0604020202020204" pitchFamily="34" charset="0"/>
              <a:buChar char="•"/>
            </a:pPr>
            <a:r>
              <a:rPr lang="en-US" sz="1600" dirty="0">
                <a:solidFill>
                  <a:schemeClr val="bg1"/>
                </a:solidFill>
              </a:rPr>
              <a:t>Exactly one definition paired to all declarations – no multiple definitions allowed</a:t>
            </a:r>
          </a:p>
          <a:p>
            <a:pPr marL="285750" indent="-285750" fontAlgn="base">
              <a:buFont typeface="Arial" panose="020B0604020202020204" pitchFamily="34" charset="0"/>
              <a:buChar char="•"/>
            </a:pPr>
            <a:r>
              <a:rPr lang="en-US" sz="1600" dirty="0">
                <a:solidFill>
                  <a:schemeClr val="bg1"/>
                </a:solidFill>
              </a:rPr>
              <a:t>Stores information in symbol table of relocatable object file</a:t>
            </a:r>
          </a:p>
          <a:p>
            <a:pPr marL="285750" indent="-285750" fontAlgn="base">
              <a:buFont typeface="Arial" panose="020B0604020202020204" pitchFamily="34" charset="0"/>
              <a:buChar char="•"/>
            </a:pPr>
            <a:r>
              <a:rPr lang="en-US" sz="1600" dirty="0">
                <a:solidFill>
                  <a:schemeClr val="bg1"/>
                </a:solidFill>
              </a:rPr>
              <a:t>This has implications in terms of the order files try to be compiled in on the command line.</a:t>
            </a:r>
          </a:p>
          <a:p>
            <a:pPr lvl="1"/>
            <a:endParaRPr lang="en-US" sz="36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pic>
        <p:nvPicPr>
          <p:cNvPr id="6" name="Picture 5">
            <a:extLst>
              <a:ext uri="{FF2B5EF4-FFF2-40B4-BE49-F238E27FC236}">
                <a16:creationId xmlns:a16="http://schemas.microsoft.com/office/drawing/2014/main" id="{7E5DFECB-C157-489B-AEDB-FEB1FAB23821}"/>
              </a:ext>
            </a:extLst>
          </p:cNvPr>
          <p:cNvPicPr>
            <a:picLocks noChangeAspect="1"/>
          </p:cNvPicPr>
          <p:nvPr/>
        </p:nvPicPr>
        <p:blipFill>
          <a:blip r:embed="rId2"/>
          <a:stretch>
            <a:fillRect/>
          </a:stretch>
        </p:blipFill>
        <p:spPr>
          <a:xfrm>
            <a:off x="2819400" y="3124200"/>
            <a:ext cx="5486400" cy="3457894"/>
          </a:xfrm>
          <a:prstGeom prst="rect">
            <a:avLst/>
          </a:prstGeom>
        </p:spPr>
      </p:pic>
    </p:spTree>
    <p:extLst>
      <p:ext uri="{BB962C8B-B14F-4D97-AF65-F5344CB8AC3E}">
        <p14:creationId xmlns:p14="http://schemas.microsoft.com/office/powerpoint/2010/main" val="568537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2362185"/>
          </a:xfrm>
          <a:prstGeom prst="rect">
            <a:avLst/>
          </a:prstGeom>
          <a:noFill/>
        </p:spPr>
        <p:txBody>
          <a:bodyPr wrap="square" rtlCol="0">
            <a:spAutoFit/>
          </a:bodyPr>
          <a:lstStyle/>
          <a:p>
            <a:pPr fontAlgn="base"/>
            <a:r>
              <a:rPr lang="en-US" b="1" u="sng" dirty="0">
                <a:solidFill>
                  <a:srgbClr val="FFFF00"/>
                </a:solidFill>
              </a:rPr>
              <a:t>Steps :</a:t>
            </a:r>
            <a:br>
              <a:rPr lang="en-US" sz="3600" dirty="0"/>
            </a:br>
            <a:r>
              <a:rPr lang="en-US" sz="1600" b="1" u="sng" dirty="0" err="1">
                <a:solidFill>
                  <a:srgbClr val="FFFF00"/>
                </a:solidFill>
              </a:rPr>
              <a:t>ObjectCode</a:t>
            </a:r>
            <a:r>
              <a:rPr lang="en-US" sz="1600" b="1" u="sng" dirty="0">
                <a:solidFill>
                  <a:srgbClr val="FFFF00"/>
                </a:solidFill>
              </a:rPr>
              <a:t> Relocation;</a:t>
            </a:r>
            <a:endParaRPr lang="en-US" sz="1600" b="1" u="sng" dirty="0"/>
          </a:p>
          <a:p>
            <a:pPr marL="285750" indent="-285750" fontAlgn="base">
              <a:buFont typeface="Arial" panose="020B0604020202020204" pitchFamily="34" charset="0"/>
              <a:buChar char="•"/>
            </a:pPr>
            <a:r>
              <a:rPr lang="en-US" sz="1600" dirty="0">
                <a:solidFill>
                  <a:schemeClr val="bg1"/>
                </a:solidFill>
              </a:rPr>
              <a:t>Combining data and code sections of different object files</a:t>
            </a:r>
          </a:p>
          <a:p>
            <a:pPr marL="285750" indent="-285750" fontAlgn="base">
              <a:buFont typeface="Arial" panose="020B0604020202020204" pitchFamily="34" charset="0"/>
              <a:buChar char="•"/>
            </a:pPr>
            <a:r>
              <a:rPr lang="en-US" sz="1600" dirty="0">
                <a:solidFill>
                  <a:schemeClr val="bg1"/>
                </a:solidFill>
              </a:rPr>
              <a:t>Relocating variables and function from locations in their own object files to final memory locations of the executable</a:t>
            </a:r>
          </a:p>
          <a:p>
            <a:pPr marL="285750" indent="-285750" fontAlgn="base">
              <a:buFont typeface="Arial" panose="020B0604020202020204" pitchFamily="34" charset="0"/>
              <a:buChar char="•"/>
            </a:pPr>
            <a:r>
              <a:rPr lang="en-US" sz="1600" dirty="0">
                <a:solidFill>
                  <a:schemeClr val="bg1"/>
                </a:solidFill>
              </a:rPr>
              <a:t>Updating references to these variables and functions with the new memory locations</a:t>
            </a:r>
          </a:p>
          <a:p>
            <a:pPr lvl="1"/>
            <a:endParaRPr lang="en-US" sz="36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pic>
        <p:nvPicPr>
          <p:cNvPr id="6" name="Picture 5">
            <a:extLst>
              <a:ext uri="{FF2B5EF4-FFF2-40B4-BE49-F238E27FC236}">
                <a16:creationId xmlns:a16="http://schemas.microsoft.com/office/drawing/2014/main" id="{BAD26867-297A-4F34-B37F-40E9162186C9}"/>
              </a:ext>
            </a:extLst>
          </p:cNvPr>
          <p:cNvPicPr>
            <a:picLocks noChangeAspect="1"/>
          </p:cNvPicPr>
          <p:nvPr/>
        </p:nvPicPr>
        <p:blipFill>
          <a:blip r:embed="rId2"/>
          <a:stretch>
            <a:fillRect/>
          </a:stretch>
        </p:blipFill>
        <p:spPr>
          <a:xfrm>
            <a:off x="2286000" y="3124200"/>
            <a:ext cx="5867400" cy="3182319"/>
          </a:xfrm>
          <a:prstGeom prst="rect">
            <a:avLst/>
          </a:prstGeom>
        </p:spPr>
      </p:pic>
    </p:spTree>
    <p:extLst>
      <p:ext uri="{BB962C8B-B14F-4D97-AF65-F5344CB8AC3E}">
        <p14:creationId xmlns:p14="http://schemas.microsoft.com/office/powerpoint/2010/main" val="2598356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5009064"/>
          </a:xfrm>
          <a:prstGeom prst="rect">
            <a:avLst/>
          </a:prstGeom>
          <a:noFill/>
        </p:spPr>
        <p:txBody>
          <a:bodyPr wrap="square" rtlCol="0">
            <a:spAutoFit/>
          </a:bodyPr>
          <a:lstStyle/>
          <a:p>
            <a:r>
              <a:rPr lang="en-US" b="1" u="sng" dirty="0">
                <a:solidFill>
                  <a:srgbClr val="FFFF00"/>
                </a:solidFill>
              </a:rPr>
              <a:t>Relevant file types :</a:t>
            </a:r>
          </a:p>
          <a:p>
            <a:endParaRPr lang="en-US" sz="2800" dirty="0">
              <a:solidFill>
                <a:srgbClr val="FFFF00"/>
              </a:solidFill>
            </a:endParaRPr>
          </a:p>
          <a:p>
            <a:pPr marL="285750" indent="-285750" fontAlgn="base">
              <a:buFont typeface="Arial" panose="020B0604020202020204" pitchFamily="34" charset="0"/>
              <a:buChar char="•"/>
            </a:pPr>
            <a:r>
              <a:rPr lang="en-US" sz="2000" b="1" dirty="0">
                <a:solidFill>
                  <a:srgbClr val="FFFF00"/>
                </a:solidFill>
              </a:rPr>
              <a:t>Relocatable object files (.o) </a:t>
            </a:r>
            <a:r>
              <a:rPr lang="en-US" sz="2000" b="1" dirty="0">
                <a:solidFill>
                  <a:schemeClr val="bg1"/>
                </a:solidFill>
              </a:rPr>
              <a:t>- </a:t>
            </a:r>
            <a:r>
              <a:rPr lang="en-US" sz="2000" dirty="0">
                <a:solidFill>
                  <a:schemeClr val="bg1"/>
                </a:solidFill>
              </a:rPr>
              <a:t>Combinable with other .o files to produce executable, contains </a:t>
            </a:r>
            <a:r>
              <a:rPr lang="en-US" sz="2000" dirty="0" err="1">
                <a:solidFill>
                  <a:schemeClr val="bg1"/>
                </a:solidFill>
              </a:rPr>
              <a:t>symbtab</a:t>
            </a:r>
            <a:r>
              <a:rPr lang="en-US" sz="2000" dirty="0">
                <a:solidFill>
                  <a:schemeClr val="bg1"/>
                </a:solidFill>
              </a:rPr>
              <a:t> with definitions in this file and unresolved refs</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Executable object file (</a:t>
            </a:r>
            <a:r>
              <a:rPr lang="en-US" sz="2000" b="1" dirty="0" err="1">
                <a:solidFill>
                  <a:srgbClr val="FFFF00"/>
                </a:solidFill>
              </a:rPr>
              <a:t>a.out</a:t>
            </a:r>
            <a:r>
              <a:rPr lang="en-US" sz="2000" b="1" dirty="0">
                <a:solidFill>
                  <a:srgbClr val="FFFF00"/>
                </a:solidFill>
              </a:rPr>
              <a:t>)</a:t>
            </a:r>
            <a:r>
              <a:rPr lang="en-US" sz="2000" b="1" dirty="0"/>
              <a:t> </a:t>
            </a:r>
            <a:r>
              <a:rPr lang="en-US" sz="2000" b="1" dirty="0">
                <a:solidFill>
                  <a:schemeClr val="bg1"/>
                </a:solidFill>
              </a:rPr>
              <a:t>- </a:t>
            </a:r>
            <a:r>
              <a:rPr lang="en-US" sz="2000" dirty="0">
                <a:solidFill>
                  <a:schemeClr val="bg1"/>
                </a:solidFill>
              </a:rPr>
              <a:t>Ready to be copied to memory and executed – next step call loader </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Shared object file (.so) </a:t>
            </a:r>
            <a:r>
              <a:rPr lang="en-US" sz="2000" b="1" dirty="0">
                <a:solidFill>
                  <a:schemeClr val="bg1"/>
                </a:solidFill>
              </a:rPr>
              <a:t>- </a:t>
            </a:r>
            <a:r>
              <a:rPr lang="en-US" sz="2000" dirty="0">
                <a:solidFill>
                  <a:schemeClr val="bg1"/>
                </a:solidFill>
              </a:rPr>
              <a:t>Object file that can be linked dynamically at load-time or run-time</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Archive files/Static libraries</a:t>
            </a:r>
            <a:r>
              <a:rPr lang="en-US" sz="2000" dirty="0">
                <a:solidFill>
                  <a:srgbClr val="FFFF00"/>
                </a:solidFill>
              </a:rPr>
              <a:t> (.a) </a:t>
            </a:r>
            <a:r>
              <a:rPr lang="en-US" sz="2000" dirty="0">
                <a:solidFill>
                  <a:schemeClr val="bg1"/>
                </a:solidFill>
              </a:rPr>
              <a:t>- Collection of related .o files. When linked with, .o files - resolve references are pulled into the final executable</a:t>
            </a: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43380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5009064"/>
          </a:xfrm>
          <a:prstGeom prst="rect">
            <a:avLst/>
          </a:prstGeom>
          <a:noFill/>
        </p:spPr>
        <p:txBody>
          <a:bodyPr wrap="square" rtlCol="0">
            <a:spAutoFit/>
          </a:bodyPr>
          <a:lstStyle/>
          <a:p>
            <a:r>
              <a:rPr lang="en-US" b="1" u="sng" dirty="0">
                <a:solidFill>
                  <a:srgbClr val="FFFF00"/>
                </a:solidFill>
              </a:rPr>
              <a:t>Relevant file types :</a:t>
            </a:r>
          </a:p>
          <a:p>
            <a:endParaRPr lang="en-US" sz="2800" dirty="0">
              <a:solidFill>
                <a:srgbClr val="FFFF00"/>
              </a:solidFill>
            </a:endParaRPr>
          </a:p>
          <a:p>
            <a:pPr marL="285750" indent="-285750" fontAlgn="base">
              <a:buFont typeface="Arial" panose="020B0604020202020204" pitchFamily="34" charset="0"/>
              <a:buChar char="•"/>
            </a:pPr>
            <a:r>
              <a:rPr lang="en-US" sz="2000" b="1" dirty="0">
                <a:solidFill>
                  <a:srgbClr val="FFFF00"/>
                </a:solidFill>
              </a:rPr>
              <a:t>Relocatable object files (.o) </a:t>
            </a:r>
            <a:r>
              <a:rPr lang="en-US" sz="2000" b="1" dirty="0">
                <a:solidFill>
                  <a:schemeClr val="bg1"/>
                </a:solidFill>
              </a:rPr>
              <a:t>- </a:t>
            </a:r>
            <a:r>
              <a:rPr lang="en-US" sz="2000" dirty="0">
                <a:solidFill>
                  <a:schemeClr val="bg1"/>
                </a:solidFill>
              </a:rPr>
              <a:t>Combinable with other .o files to produce executable, contains </a:t>
            </a:r>
            <a:r>
              <a:rPr lang="en-US" sz="2000" dirty="0" err="1">
                <a:solidFill>
                  <a:schemeClr val="bg1"/>
                </a:solidFill>
              </a:rPr>
              <a:t>symbtab</a:t>
            </a:r>
            <a:r>
              <a:rPr lang="en-US" sz="2000" dirty="0">
                <a:solidFill>
                  <a:schemeClr val="bg1"/>
                </a:solidFill>
              </a:rPr>
              <a:t> with definitions in this file and unresolved refs</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Executable object file (</a:t>
            </a:r>
            <a:r>
              <a:rPr lang="en-US" sz="2000" b="1" dirty="0" err="1">
                <a:solidFill>
                  <a:srgbClr val="FFFF00"/>
                </a:solidFill>
              </a:rPr>
              <a:t>a.out</a:t>
            </a:r>
            <a:r>
              <a:rPr lang="en-US" sz="2000" b="1" dirty="0">
                <a:solidFill>
                  <a:srgbClr val="FFFF00"/>
                </a:solidFill>
              </a:rPr>
              <a:t>)</a:t>
            </a:r>
            <a:r>
              <a:rPr lang="en-US" sz="2000" b="1" dirty="0"/>
              <a:t> </a:t>
            </a:r>
            <a:r>
              <a:rPr lang="en-US" sz="2000" b="1" dirty="0">
                <a:solidFill>
                  <a:schemeClr val="bg1"/>
                </a:solidFill>
              </a:rPr>
              <a:t>- </a:t>
            </a:r>
            <a:r>
              <a:rPr lang="en-US" sz="2000" dirty="0">
                <a:solidFill>
                  <a:schemeClr val="bg1"/>
                </a:solidFill>
              </a:rPr>
              <a:t>Ready to be copied to memory and executed – next step call loader </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Shared object file (.so) </a:t>
            </a:r>
            <a:r>
              <a:rPr lang="en-US" sz="2000" b="1" dirty="0">
                <a:solidFill>
                  <a:schemeClr val="bg1"/>
                </a:solidFill>
              </a:rPr>
              <a:t>- </a:t>
            </a:r>
            <a:r>
              <a:rPr lang="en-US" sz="2000" dirty="0">
                <a:solidFill>
                  <a:schemeClr val="bg1"/>
                </a:solidFill>
              </a:rPr>
              <a:t>Object file that can be linked dynamically at load-time or run-time</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Archive files/Static libraries</a:t>
            </a:r>
            <a:r>
              <a:rPr lang="en-US" sz="2000" dirty="0">
                <a:solidFill>
                  <a:srgbClr val="FFFF00"/>
                </a:solidFill>
              </a:rPr>
              <a:t> (.a) </a:t>
            </a:r>
            <a:r>
              <a:rPr lang="en-US" sz="2000" dirty="0">
                <a:solidFill>
                  <a:schemeClr val="bg1"/>
                </a:solidFill>
              </a:rPr>
              <a:t>- Collection of related .o files. When linked with, .o files - resolve references are pulled into the final executable</a:t>
            </a: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49239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5009064"/>
          </a:xfrm>
          <a:prstGeom prst="rect">
            <a:avLst/>
          </a:prstGeom>
          <a:noFill/>
        </p:spPr>
        <p:txBody>
          <a:bodyPr wrap="square" rtlCol="0">
            <a:spAutoFit/>
          </a:bodyPr>
          <a:lstStyle/>
          <a:p>
            <a:r>
              <a:rPr lang="en-US" b="1" u="sng" dirty="0">
                <a:solidFill>
                  <a:srgbClr val="FFFF00"/>
                </a:solidFill>
              </a:rPr>
              <a:t>Relevant file types :</a:t>
            </a:r>
          </a:p>
          <a:p>
            <a:endParaRPr lang="en-US" sz="2800" dirty="0">
              <a:solidFill>
                <a:srgbClr val="FFFF00"/>
              </a:solidFill>
            </a:endParaRPr>
          </a:p>
          <a:p>
            <a:pPr marL="285750" indent="-285750" fontAlgn="base">
              <a:buFont typeface="Arial" panose="020B0604020202020204" pitchFamily="34" charset="0"/>
              <a:buChar char="•"/>
            </a:pPr>
            <a:r>
              <a:rPr lang="en-US" sz="2000" b="1" dirty="0">
                <a:solidFill>
                  <a:srgbClr val="FFFF00"/>
                </a:solidFill>
              </a:rPr>
              <a:t>Relocatable object files (.o) </a:t>
            </a:r>
            <a:r>
              <a:rPr lang="en-US" sz="2000" b="1" dirty="0">
                <a:solidFill>
                  <a:schemeClr val="bg1"/>
                </a:solidFill>
              </a:rPr>
              <a:t>- </a:t>
            </a:r>
            <a:r>
              <a:rPr lang="en-US" sz="2000" dirty="0">
                <a:solidFill>
                  <a:schemeClr val="bg1"/>
                </a:solidFill>
              </a:rPr>
              <a:t>Combinable with other .o files to produce executable, contains </a:t>
            </a:r>
            <a:r>
              <a:rPr lang="en-US" sz="2000" dirty="0" err="1">
                <a:solidFill>
                  <a:schemeClr val="bg1"/>
                </a:solidFill>
              </a:rPr>
              <a:t>symbtab</a:t>
            </a:r>
            <a:r>
              <a:rPr lang="en-US" sz="2000" dirty="0">
                <a:solidFill>
                  <a:schemeClr val="bg1"/>
                </a:solidFill>
              </a:rPr>
              <a:t> with definitions in this file and unresolved refs</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Executable object file (</a:t>
            </a:r>
            <a:r>
              <a:rPr lang="en-US" sz="2000" b="1" dirty="0" err="1">
                <a:solidFill>
                  <a:srgbClr val="FFFF00"/>
                </a:solidFill>
              </a:rPr>
              <a:t>a.out</a:t>
            </a:r>
            <a:r>
              <a:rPr lang="en-US" sz="2000" b="1" dirty="0">
                <a:solidFill>
                  <a:srgbClr val="FFFF00"/>
                </a:solidFill>
              </a:rPr>
              <a:t>)</a:t>
            </a:r>
            <a:r>
              <a:rPr lang="en-US" sz="2000" b="1" dirty="0"/>
              <a:t> </a:t>
            </a:r>
            <a:r>
              <a:rPr lang="en-US" sz="2000" b="1" dirty="0">
                <a:solidFill>
                  <a:schemeClr val="bg1"/>
                </a:solidFill>
              </a:rPr>
              <a:t>- </a:t>
            </a:r>
            <a:r>
              <a:rPr lang="en-US" sz="2000" dirty="0">
                <a:solidFill>
                  <a:schemeClr val="bg1"/>
                </a:solidFill>
              </a:rPr>
              <a:t>Ready to be copied to memory and executed – next step call loader </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Shared object file (.so) </a:t>
            </a:r>
            <a:r>
              <a:rPr lang="en-US" sz="2000" b="1" dirty="0">
                <a:solidFill>
                  <a:schemeClr val="bg1"/>
                </a:solidFill>
              </a:rPr>
              <a:t>- </a:t>
            </a:r>
            <a:r>
              <a:rPr lang="en-US" sz="2000" dirty="0">
                <a:solidFill>
                  <a:schemeClr val="bg1"/>
                </a:solidFill>
              </a:rPr>
              <a:t>Object file that can be linked dynamically at load-time or run-time – used for dynamic linking (DLLs in windows)</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FFFF00"/>
                </a:solidFill>
              </a:rPr>
              <a:t>Archive files/Static libraries</a:t>
            </a:r>
            <a:r>
              <a:rPr lang="en-US" sz="2000" dirty="0">
                <a:solidFill>
                  <a:srgbClr val="FFFF00"/>
                </a:solidFill>
              </a:rPr>
              <a:t> </a:t>
            </a:r>
            <a:r>
              <a:rPr lang="en-US" sz="2000" b="1" dirty="0">
                <a:solidFill>
                  <a:srgbClr val="FFFF00"/>
                </a:solidFill>
              </a:rPr>
              <a:t>(.a) </a:t>
            </a:r>
            <a:r>
              <a:rPr lang="en-US" sz="2000" dirty="0">
                <a:solidFill>
                  <a:schemeClr val="bg1"/>
                </a:solidFill>
              </a:rPr>
              <a:t>- Collection of related .o files. When linked with, .o files - resolve references are pulled into the final executable – used with static linking</a:t>
            </a: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336869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5109091"/>
          </a:xfrm>
          <a:prstGeom prst="rect">
            <a:avLst/>
          </a:prstGeom>
          <a:noFill/>
        </p:spPr>
        <p:txBody>
          <a:bodyPr wrap="square" rtlCol="0">
            <a:spAutoFit/>
          </a:bodyPr>
          <a:lstStyle/>
          <a:p>
            <a:r>
              <a:rPr lang="en-US" sz="2000" b="1" u="sng" dirty="0">
                <a:solidFill>
                  <a:srgbClr val="EBEB15"/>
                </a:solidFill>
              </a:rPr>
              <a:t>Types of symbols : </a:t>
            </a:r>
          </a:p>
          <a:p>
            <a:endParaRPr lang="en-US" sz="4400" dirty="0">
              <a:solidFill>
                <a:srgbClr val="EBEB15"/>
              </a:solidFill>
            </a:endParaRPr>
          </a:p>
          <a:p>
            <a:pPr marL="285750" indent="-285750" fontAlgn="base">
              <a:buFont typeface="Arial" panose="020B0604020202020204" pitchFamily="34" charset="0"/>
              <a:buChar char="•"/>
            </a:pPr>
            <a:r>
              <a:rPr lang="en-US" sz="2000" b="1" dirty="0">
                <a:solidFill>
                  <a:srgbClr val="EBEB15"/>
                </a:solidFill>
              </a:rPr>
              <a:t>Global symbols</a:t>
            </a:r>
            <a:r>
              <a:rPr lang="en-US" sz="2000" b="1" dirty="0"/>
              <a:t> </a:t>
            </a:r>
            <a:r>
              <a:rPr lang="en-US" sz="2000" b="1" dirty="0">
                <a:solidFill>
                  <a:schemeClr val="bg1"/>
                </a:solidFill>
              </a:rPr>
              <a:t>- </a:t>
            </a:r>
            <a:r>
              <a:rPr lang="en-US" sz="2000" dirty="0">
                <a:solidFill>
                  <a:schemeClr val="bg1"/>
                </a:solidFill>
              </a:rPr>
              <a:t>Symbols that can be referenced by other files, except static symbols in C</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EBEB15"/>
                </a:solidFill>
              </a:rPr>
              <a:t>External symbols </a:t>
            </a:r>
            <a:r>
              <a:rPr lang="en-US" sz="2000" b="1" dirty="0">
                <a:solidFill>
                  <a:schemeClr val="bg1"/>
                </a:solidFill>
              </a:rPr>
              <a:t>- </a:t>
            </a:r>
            <a:r>
              <a:rPr lang="en-US" sz="2000" dirty="0">
                <a:solidFill>
                  <a:schemeClr val="bg1"/>
                </a:solidFill>
              </a:rPr>
              <a:t>Global symbols defined by other files, declared in this file</a:t>
            </a:r>
          </a:p>
          <a:p>
            <a:pPr marL="285750" indent="-285750" fontAlgn="base">
              <a:buFont typeface="Arial" panose="020B0604020202020204" pitchFamily="34" charset="0"/>
              <a:buChar char="•"/>
            </a:pPr>
            <a:endParaRPr lang="en-US" sz="2000" b="1" dirty="0">
              <a:solidFill>
                <a:schemeClr val="bg1"/>
              </a:solidFill>
            </a:endParaRPr>
          </a:p>
          <a:p>
            <a:pPr marL="285750" indent="-285750" fontAlgn="base">
              <a:buFont typeface="Arial" panose="020B0604020202020204" pitchFamily="34" charset="0"/>
              <a:buChar char="•"/>
            </a:pPr>
            <a:r>
              <a:rPr lang="en-US" sz="2000" b="1" dirty="0">
                <a:solidFill>
                  <a:srgbClr val="EBEB15"/>
                </a:solidFill>
              </a:rPr>
              <a:t>Local symbols </a:t>
            </a:r>
            <a:r>
              <a:rPr lang="en-US" sz="2000" b="1" dirty="0">
                <a:solidFill>
                  <a:schemeClr val="bg1"/>
                </a:solidFill>
              </a:rPr>
              <a:t>- </a:t>
            </a:r>
            <a:r>
              <a:rPr lang="en-US" sz="2000" dirty="0">
                <a:solidFill>
                  <a:schemeClr val="bg1"/>
                </a:solidFill>
              </a:rPr>
              <a:t>Symbols that are defined within the file and can only be referenced within the file, like static symbols in C or local variables to a function</a:t>
            </a:r>
          </a:p>
          <a:p>
            <a:pPr marL="628650" lvl="1" indent="-285750" fontAlgn="base">
              <a:buFont typeface="Arial" panose="020B0604020202020204" pitchFamily="34" charset="0"/>
              <a:buChar char="•"/>
            </a:pPr>
            <a:r>
              <a:rPr lang="en-US" sz="2000" b="1" dirty="0">
                <a:solidFill>
                  <a:schemeClr val="bg1"/>
                </a:solidFill>
              </a:rPr>
              <a:t>Local vars are stored where? (hint: function call)</a:t>
            </a:r>
          </a:p>
          <a:p>
            <a:endParaRPr lang="en-US" sz="4400" dirty="0">
              <a:solidFill>
                <a:srgbClr val="FFFF00"/>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5567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3862596"/>
          </a:xfrm>
          <a:prstGeom prst="rect">
            <a:avLst/>
          </a:prstGeom>
          <a:noFill/>
        </p:spPr>
        <p:txBody>
          <a:bodyPr wrap="square" rtlCol="0">
            <a:spAutoFit/>
          </a:bodyPr>
          <a:lstStyle/>
          <a:p>
            <a:r>
              <a:rPr lang="en-US" b="1" u="sng" dirty="0">
                <a:solidFill>
                  <a:srgbClr val="FFFF00"/>
                </a:solidFill>
              </a:rPr>
              <a:t>Types of linking</a:t>
            </a:r>
            <a:endParaRPr lang="en-US" sz="2000" dirty="0">
              <a:solidFill>
                <a:srgbClr val="FFFF00"/>
              </a:solidFill>
            </a:endParaRPr>
          </a:p>
          <a:p>
            <a:br>
              <a:rPr lang="en-US" sz="2000" dirty="0">
                <a:solidFill>
                  <a:srgbClr val="FFFF00"/>
                </a:solidFill>
              </a:rPr>
            </a:br>
            <a:r>
              <a:rPr lang="en-US" sz="2000" b="1" u="sng" dirty="0">
                <a:solidFill>
                  <a:srgbClr val="FFFF00"/>
                </a:solidFill>
              </a:rPr>
              <a:t>1) Static linking: </a:t>
            </a:r>
            <a:endParaRPr lang="en-US" sz="3600" u="sng" dirty="0">
              <a:solidFill>
                <a:srgbClr val="FFFF00"/>
              </a:solidFill>
            </a:endParaRPr>
          </a:p>
          <a:p>
            <a:pPr marL="285750" indent="-285750" fontAlgn="base">
              <a:buFont typeface="Arial" panose="020B0604020202020204" pitchFamily="34" charset="0"/>
              <a:buChar char="•"/>
            </a:pPr>
            <a:r>
              <a:rPr lang="en-US" sz="2000" dirty="0">
                <a:solidFill>
                  <a:schemeClr val="bg1"/>
                </a:solidFill>
              </a:rPr>
              <a:t>Copy all modules used by the program into final executable</a:t>
            </a:r>
          </a:p>
          <a:p>
            <a:pPr marL="285750" indent="-285750" fontAlgn="base">
              <a:buFont typeface="Arial" panose="020B0604020202020204" pitchFamily="34" charset="0"/>
              <a:buChar char="•"/>
            </a:pPr>
            <a:r>
              <a:rPr lang="en-US" sz="2000" dirty="0">
                <a:solidFill>
                  <a:schemeClr val="bg1"/>
                </a:solidFill>
              </a:rPr>
              <a:t>Uses .a or .o files</a:t>
            </a:r>
          </a:p>
          <a:p>
            <a:pPr marL="285750" indent="-285750" fontAlgn="base">
              <a:buFont typeface="Arial" panose="020B0604020202020204" pitchFamily="34" charset="0"/>
              <a:buChar char="•"/>
            </a:pPr>
            <a:r>
              <a:rPr lang="en-US" sz="2000" dirty="0">
                <a:solidFill>
                  <a:schemeClr val="bg1"/>
                </a:solidFill>
              </a:rPr>
              <a:t>Executables are not compact/space-efficient</a:t>
            </a:r>
          </a:p>
          <a:p>
            <a:pPr marL="285750" indent="-285750" fontAlgn="base">
              <a:buFont typeface="Arial" panose="020B0604020202020204" pitchFamily="34" charset="0"/>
              <a:buChar char="•"/>
            </a:pPr>
            <a:r>
              <a:rPr lang="en-US" sz="2000" dirty="0">
                <a:solidFill>
                  <a:schemeClr val="bg1"/>
                </a:solidFill>
              </a:rPr>
              <a:t>Entire program needs to be re-compiled and re-linked if a single file changes</a:t>
            </a:r>
          </a:p>
          <a:p>
            <a:pPr marL="285750" indent="-285750" fontAlgn="base">
              <a:buFont typeface="Arial" panose="020B0604020202020204" pitchFamily="34" charset="0"/>
              <a:buChar char="•"/>
            </a:pPr>
            <a:r>
              <a:rPr lang="en-US" sz="2000" dirty="0">
                <a:solidFill>
                  <a:schemeClr val="bg1"/>
                </a:solidFill>
              </a:rPr>
              <a:t>Usually facilitates faster programs</a:t>
            </a:r>
          </a:p>
          <a:p>
            <a:pPr marL="285750" indent="-285750" fontAlgn="base">
              <a:buFont typeface="Arial" panose="020B0604020202020204" pitchFamily="34" charset="0"/>
              <a:buChar char="•"/>
            </a:pPr>
            <a:r>
              <a:rPr lang="en-US" sz="2000" dirty="0">
                <a:solidFill>
                  <a:schemeClr val="bg1"/>
                </a:solidFill>
              </a:rPr>
              <a:t>Programs have constant load-time into memory</a:t>
            </a:r>
          </a:p>
          <a:p>
            <a:pPr marL="285750" indent="-285750" fontAlgn="base">
              <a:buFont typeface="Arial" panose="020B0604020202020204" pitchFamily="34" charset="0"/>
              <a:buChar char="•"/>
            </a:pPr>
            <a:r>
              <a:rPr lang="en-US" sz="2000" dirty="0">
                <a:solidFill>
                  <a:schemeClr val="bg1"/>
                </a:solidFill>
              </a:rPr>
              <a:t>Very portable – only need to ship exe </a:t>
            </a:r>
          </a:p>
          <a:p>
            <a:br>
              <a:rPr lang="en-US" u="sng" dirty="0">
                <a:solidFill>
                  <a:srgbClr val="FFFF00"/>
                </a:solidFill>
              </a:rPr>
            </a:b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5361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 - Static</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577081"/>
          </a:xfrm>
          <a:prstGeom prst="rect">
            <a:avLst/>
          </a:prstGeom>
          <a:noFill/>
        </p:spPr>
        <p:txBody>
          <a:bodyPr wrap="square" rtlCol="0">
            <a:spAutoFit/>
          </a:bodyPr>
          <a:lstStyle/>
          <a:p>
            <a:br>
              <a:rPr lang="en-US" u="sng" dirty="0">
                <a:solidFill>
                  <a:srgbClr val="FFFF00"/>
                </a:solidFill>
              </a:rPr>
            </a:b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pic>
        <p:nvPicPr>
          <p:cNvPr id="6" name="Picture 5">
            <a:extLst>
              <a:ext uri="{FF2B5EF4-FFF2-40B4-BE49-F238E27FC236}">
                <a16:creationId xmlns:a16="http://schemas.microsoft.com/office/drawing/2014/main" id="{59671B42-0FA7-492F-AA53-5DF73FE2BBD3}"/>
              </a:ext>
            </a:extLst>
          </p:cNvPr>
          <p:cNvPicPr>
            <a:picLocks noChangeAspect="1"/>
          </p:cNvPicPr>
          <p:nvPr/>
        </p:nvPicPr>
        <p:blipFill>
          <a:blip r:embed="rId2"/>
          <a:stretch>
            <a:fillRect/>
          </a:stretch>
        </p:blipFill>
        <p:spPr>
          <a:xfrm>
            <a:off x="80898" y="1317625"/>
            <a:ext cx="4410075" cy="3053902"/>
          </a:xfrm>
          <a:prstGeom prst="rect">
            <a:avLst/>
          </a:prstGeom>
        </p:spPr>
      </p:pic>
      <p:pic>
        <p:nvPicPr>
          <p:cNvPr id="7" name="Picture 6">
            <a:extLst>
              <a:ext uri="{FF2B5EF4-FFF2-40B4-BE49-F238E27FC236}">
                <a16:creationId xmlns:a16="http://schemas.microsoft.com/office/drawing/2014/main" id="{0A95A6BE-2E19-4FC2-B881-4E53C1A19B3A}"/>
              </a:ext>
            </a:extLst>
          </p:cNvPr>
          <p:cNvPicPr>
            <a:picLocks noChangeAspect="1"/>
          </p:cNvPicPr>
          <p:nvPr/>
        </p:nvPicPr>
        <p:blipFill>
          <a:blip r:embed="rId3"/>
          <a:stretch>
            <a:fillRect/>
          </a:stretch>
        </p:blipFill>
        <p:spPr>
          <a:xfrm>
            <a:off x="4038600" y="3546047"/>
            <a:ext cx="4688378" cy="3261684"/>
          </a:xfrm>
          <a:prstGeom prst="rect">
            <a:avLst/>
          </a:prstGeom>
        </p:spPr>
      </p:pic>
    </p:spTree>
    <p:extLst>
      <p:ext uri="{BB962C8B-B14F-4D97-AF65-F5344CB8AC3E}">
        <p14:creationId xmlns:p14="http://schemas.microsoft.com/office/powerpoint/2010/main" val="107718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a:t>
            </a:r>
          </a:p>
        </p:txBody>
      </p:sp>
      <p:sp>
        <p:nvSpPr>
          <p:cNvPr id="3" name="TextBox 2">
            <a:extLst>
              <a:ext uri="{FF2B5EF4-FFF2-40B4-BE49-F238E27FC236}">
                <a16:creationId xmlns:a16="http://schemas.microsoft.com/office/drawing/2014/main" id="{4AC05660-A0A4-4F95-8C84-29266CA9E3A8}"/>
              </a:ext>
            </a:extLst>
          </p:cNvPr>
          <p:cNvSpPr txBox="1"/>
          <p:nvPr/>
        </p:nvSpPr>
        <p:spPr>
          <a:xfrm>
            <a:off x="112222" y="1332551"/>
            <a:ext cx="8686800" cy="6170920"/>
          </a:xfrm>
          <a:prstGeom prst="rect">
            <a:avLst/>
          </a:prstGeom>
          <a:noFill/>
        </p:spPr>
        <p:txBody>
          <a:bodyPr wrap="square" rtlCol="0">
            <a:spAutoFit/>
          </a:bodyPr>
          <a:lstStyle/>
          <a:p>
            <a:r>
              <a:rPr lang="en-US" sz="1800" b="1" u="sng" dirty="0">
                <a:solidFill>
                  <a:srgbClr val="FFFF00"/>
                </a:solidFill>
              </a:rPr>
              <a:t>Types of linking</a:t>
            </a:r>
            <a:endParaRPr lang="en-US" sz="3200" b="1" dirty="0">
              <a:solidFill>
                <a:srgbClr val="FFFF00"/>
              </a:solidFill>
            </a:endParaRPr>
          </a:p>
          <a:p>
            <a:br>
              <a:rPr lang="en-US" sz="1800" u="sng" dirty="0">
                <a:solidFill>
                  <a:srgbClr val="FFFF00"/>
                </a:solidFill>
              </a:rPr>
            </a:br>
            <a:r>
              <a:rPr lang="en-US" sz="1800" b="1" u="sng" dirty="0">
                <a:solidFill>
                  <a:srgbClr val="FFFF00"/>
                </a:solidFill>
              </a:rPr>
              <a:t>2) Dynamic linking:</a:t>
            </a:r>
            <a:endParaRPr lang="en-US" sz="1800" u="sng" dirty="0">
              <a:solidFill>
                <a:srgbClr val="FFFF00"/>
              </a:solidFill>
            </a:endParaRPr>
          </a:p>
          <a:p>
            <a:pPr marL="285750" indent="-285750" fontAlgn="base">
              <a:buFont typeface="Arial" panose="020B0604020202020204" pitchFamily="34" charset="0"/>
              <a:buChar char="•"/>
            </a:pPr>
            <a:r>
              <a:rPr lang="en-US" sz="1800" dirty="0">
                <a:solidFill>
                  <a:schemeClr val="bg1"/>
                </a:solidFill>
              </a:rPr>
              <a:t>References are resolved dynamically when the program is run because location of the library is not known until run-time</a:t>
            </a:r>
          </a:p>
          <a:p>
            <a:pPr marL="285750" indent="-285750" fontAlgn="base">
              <a:buFont typeface="Arial" panose="020B0604020202020204" pitchFamily="34" charset="0"/>
              <a:buChar char="•"/>
            </a:pPr>
            <a:r>
              <a:rPr lang="en-US" sz="1800" dirty="0">
                <a:solidFill>
                  <a:schemeClr val="bg1"/>
                </a:solidFill>
              </a:rPr>
              <a:t>Only the addresses of the code, not the actual code itself, makes it into the final executable (using a jump table, and a dynamic loader that fills the jump table)</a:t>
            </a:r>
          </a:p>
          <a:p>
            <a:pPr marL="285750" indent="-285750" fontAlgn="base">
              <a:buFont typeface="Arial" panose="020B0604020202020204" pitchFamily="34" charset="0"/>
              <a:buChar char="•"/>
            </a:pPr>
            <a:r>
              <a:rPr lang="en-US" sz="1800" dirty="0">
                <a:solidFill>
                  <a:schemeClr val="bg1"/>
                </a:solidFill>
              </a:rPr>
              <a:t>Upon program startup, the dynamic load library is invoked to fill in the jump table with the addresses of each function in the shared library</a:t>
            </a:r>
          </a:p>
          <a:p>
            <a:pPr marL="285750" indent="-285750" fontAlgn="base">
              <a:buFont typeface="Arial" panose="020B0604020202020204" pitchFamily="34" charset="0"/>
              <a:buChar char="•"/>
            </a:pPr>
            <a:r>
              <a:rPr lang="en-US" sz="1800" dirty="0">
                <a:solidFill>
                  <a:schemeClr val="bg1"/>
                </a:solidFill>
              </a:rPr>
              <a:t>Can occur at load-time or run-time</a:t>
            </a:r>
          </a:p>
          <a:p>
            <a:pPr marL="285750" indent="-285750" fontAlgn="base">
              <a:buFont typeface="Arial" panose="020B0604020202020204" pitchFamily="34" charset="0"/>
              <a:buChar char="•"/>
            </a:pPr>
            <a:r>
              <a:rPr lang="en-US" sz="1800" dirty="0">
                <a:solidFill>
                  <a:schemeClr val="bg1"/>
                </a:solidFill>
              </a:rPr>
              <a:t>Uses .so files</a:t>
            </a:r>
          </a:p>
          <a:p>
            <a:pPr marL="285750" indent="-285750" fontAlgn="base">
              <a:buFont typeface="Arial" panose="020B0604020202020204" pitchFamily="34" charset="0"/>
              <a:buChar char="•"/>
            </a:pPr>
            <a:r>
              <a:rPr lang="en-US" sz="1800" dirty="0">
                <a:solidFill>
                  <a:schemeClr val="bg1"/>
                </a:solidFill>
              </a:rPr>
              <a:t>Different programs can share the same library in memory</a:t>
            </a:r>
          </a:p>
          <a:p>
            <a:pPr marL="285750" indent="-285750" fontAlgn="base">
              <a:buFont typeface="Arial" panose="020B0604020202020204" pitchFamily="34" charset="0"/>
              <a:buChar char="•"/>
            </a:pPr>
            <a:r>
              <a:rPr lang="en-US" sz="1800" dirty="0">
                <a:solidFill>
                  <a:schemeClr val="bg1"/>
                </a:solidFill>
              </a:rPr>
              <a:t>Only files that have been changed need to be recompiled</a:t>
            </a:r>
          </a:p>
          <a:p>
            <a:pPr marL="285750" indent="-285750" fontAlgn="base">
              <a:buFont typeface="Arial" panose="020B0604020202020204" pitchFamily="34" charset="0"/>
              <a:buChar char="•"/>
            </a:pPr>
            <a:r>
              <a:rPr lang="en-US" sz="1800" dirty="0">
                <a:solidFill>
                  <a:schemeClr val="bg1"/>
                </a:solidFill>
              </a:rPr>
              <a:t>Programs may not run as fast because things are performed dynamically</a:t>
            </a:r>
          </a:p>
          <a:p>
            <a:pPr marL="285750" indent="-285750" fontAlgn="base">
              <a:buFont typeface="Arial" panose="020B0604020202020204" pitchFamily="34" charset="0"/>
              <a:buChar char="•"/>
            </a:pPr>
            <a:r>
              <a:rPr lang="en-US" sz="1800" dirty="0">
                <a:solidFill>
                  <a:schemeClr val="bg1"/>
                </a:solidFill>
              </a:rPr>
              <a:t>Programs can have variable load-time as some shared libraries are already present in memory</a:t>
            </a:r>
          </a:p>
          <a:p>
            <a:pPr marL="285750" indent="-285750" fontAlgn="base">
              <a:buFont typeface="Arial" panose="020B0604020202020204" pitchFamily="34" charset="0"/>
              <a:buChar char="•"/>
            </a:pPr>
            <a:r>
              <a:rPr lang="en-US" sz="1800" dirty="0">
                <a:solidFill>
                  <a:schemeClr val="bg1"/>
                </a:solidFill>
              </a:rPr>
              <a:t>Not as portable if shared libraries don’t exist on different machine</a:t>
            </a:r>
          </a:p>
          <a:p>
            <a:br>
              <a:rPr lang="en-US" dirty="0">
                <a:solidFill>
                  <a:schemeClr val="bg1"/>
                </a:solidFill>
              </a:rPr>
            </a:br>
            <a:endParaRPr lang="en-US" dirty="0">
              <a:solidFill>
                <a:schemeClr val="bg1"/>
              </a:solidFill>
            </a:endParaRPr>
          </a:p>
          <a:p>
            <a:endParaRPr lang="en-US" sz="4400" dirty="0">
              <a:solidFill>
                <a:srgbClr val="FFFF00"/>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246283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Linking – Dynamic </a:t>
            </a:r>
          </a:p>
        </p:txBody>
      </p:sp>
      <p:sp>
        <p:nvSpPr>
          <p:cNvPr id="3" name="TextBox 2">
            <a:extLst>
              <a:ext uri="{FF2B5EF4-FFF2-40B4-BE49-F238E27FC236}">
                <a16:creationId xmlns:a16="http://schemas.microsoft.com/office/drawing/2014/main" id="{4AC05660-A0A4-4F95-8C84-29266CA9E3A8}"/>
              </a:ext>
            </a:extLst>
          </p:cNvPr>
          <p:cNvSpPr txBox="1"/>
          <p:nvPr/>
        </p:nvSpPr>
        <p:spPr>
          <a:xfrm>
            <a:off x="112222" y="1332551"/>
            <a:ext cx="8686800" cy="1046440"/>
          </a:xfrm>
          <a:prstGeom prst="rect">
            <a:avLst/>
          </a:prstGeom>
          <a:noFill/>
        </p:spPr>
        <p:txBody>
          <a:bodyPr wrap="square" rtlCol="0">
            <a:spAutoFit/>
          </a:bodyPr>
          <a:lstStyle/>
          <a:p>
            <a:endParaRPr lang="en-US" sz="4400" dirty="0">
              <a:solidFill>
                <a:srgbClr val="FFFF00"/>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pic>
        <p:nvPicPr>
          <p:cNvPr id="7" name="Picture 6">
            <a:extLst>
              <a:ext uri="{FF2B5EF4-FFF2-40B4-BE49-F238E27FC236}">
                <a16:creationId xmlns:a16="http://schemas.microsoft.com/office/drawing/2014/main" id="{A9C529C1-9D91-48F5-954E-EF29022106E3}"/>
              </a:ext>
            </a:extLst>
          </p:cNvPr>
          <p:cNvPicPr>
            <a:picLocks noChangeAspect="1"/>
          </p:cNvPicPr>
          <p:nvPr/>
        </p:nvPicPr>
        <p:blipFill>
          <a:blip r:embed="rId2"/>
          <a:stretch>
            <a:fillRect/>
          </a:stretch>
        </p:blipFill>
        <p:spPr>
          <a:xfrm>
            <a:off x="1029003" y="1336479"/>
            <a:ext cx="6853237" cy="4966632"/>
          </a:xfrm>
          <a:prstGeom prst="rect">
            <a:avLst/>
          </a:prstGeom>
        </p:spPr>
      </p:pic>
    </p:spTree>
    <p:extLst>
      <p:ext uri="{BB962C8B-B14F-4D97-AF65-F5344CB8AC3E}">
        <p14:creationId xmlns:p14="http://schemas.microsoft.com/office/powerpoint/2010/main" val="253810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3101852"/>
            <a:ext cx="8077200" cy="498598"/>
          </a:xfrm>
        </p:spPr>
        <p:txBody>
          <a:bodyPr/>
          <a:lstStyle/>
          <a:p>
            <a:r>
              <a:rPr lang="en-US" dirty="0"/>
              <a:t>Questions before we start?</a:t>
            </a:r>
            <a:endParaRPr lang="en-US" dirty="0">
              <a:solidFill>
                <a:srgbClr val="EBEB15"/>
              </a:solidFill>
            </a:endParaRPr>
          </a:p>
        </p:txBody>
      </p:sp>
    </p:spTree>
    <p:extLst>
      <p:ext uri="{BB962C8B-B14F-4D97-AF65-F5344CB8AC3E}">
        <p14:creationId xmlns:p14="http://schemas.microsoft.com/office/powerpoint/2010/main" val="1436145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Virtual Memory</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800219"/>
          </a:xfrm>
          <a:prstGeom prst="rect">
            <a:avLst/>
          </a:prstGeom>
          <a:noFill/>
        </p:spPr>
        <p:txBody>
          <a:bodyPr wrap="square" rtlCol="0">
            <a:spAutoFit/>
          </a:bodyPr>
          <a:lstStyle/>
          <a:p>
            <a:r>
              <a:rPr lang="en-US" sz="2800" b="1" dirty="0">
                <a:solidFill>
                  <a:srgbClr val="EBEB15"/>
                </a:solidFill>
              </a:rPr>
              <a:t>See other slides</a:t>
            </a: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12041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304800" y="2209800"/>
            <a:ext cx="8763000" cy="1816346"/>
          </a:xfrm>
        </p:spPr>
        <p:txBody>
          <a:bodyPr/>
          <a:lstStyle/>
          <a:p>
            <a:r>
              <a:rPr lang="en-US" dirty="0"/>
              <a:t>Questions before we start worksheet?</a:t>
            </a:r>
            <a:endParaRPr lang="en-US" dirty="0">
              <a:solidFill>
                <a:srgbClr val="EBEB15"/>
              </a:solidFill>
            </a:endParaRPr>
          </a:p>
        </p:txBody>
      </p:sp>
    </p:spTree>
    <p:extLst>
      <p:ext uri="{BB962C8B-B14F-4D97-AF65-F5344CB8AC3E}">
        <p14:creationId xmlns:p14="http://schemas.microsoft.com/office/powerpoint/2010/main" val="3541113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Works Cited</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52400" y="1828800"/>
            <a:ext cx="8534400" cy="1729704"/>
          </a:xfrm>
        </p:spPr>
        <p:txBody>
          <a:bodyPr/>
          <a:lstStyle/>
          <a:p>
            <a:pPr marL="285750" indent="-285750" algn="l">
              <a:buFont typeface="Arial" panose="020B0604020202020204" pitchFamily="34" charset="0"/>
              <a:buChar char="•"/>
            </a:pPr>
            <a:r>
              <a:rPr lang="en-US" sz="2400" dirty="0">
                <a:solidFill>
                  <a:schemeClr val="bg1"/>
                </a:solidFill>
              </a:rPr>
              <a:t>Professor </a:t>
            </a:r>
            <a:r>
              <a:rPr lang="en-US" sz="2400" dirty="0" err="1">
                <a:solidFill>
                  <a:schemeClr val="bg1"/>
                </a:solidFill>
              </a:rPr>
              <a:t>Reinman’s</a:t>
            </a:r>
            <a:r>
              <a:rPr lang="en-US" sz="2400" dirty="0">
                <a:solidFill>
                  <a:schemeClr val="bg1"/>
                </a:solidFill>
              </a:rPr>
              <a:t> slides (CCLE)</a:t>
            </a:r>
          </a:p>
          <a:p>
            <a:pPr marL="285750" indent="-285750" algn="l">
              <a:buFont typeface="Arial" panose="020B0604020202020204" pitchFamily="34" charset="0"/>
              <a:buChar char="•"/>
            </a:pPr>
            <a:r>
              <a:rPr lang="en-US" sz="2400" dirty="0">
                <a:solidFill>
                  <a:schemeClr val="bg1"/>
                </a:solidFill>
              </a:rPr>
              <a:t>LAs – Sidharth Ramanan, Julia </a:t>
            </a:r>
            <a:r>
              <a:rPr lang="en-US" sz="2400" dirty="0" err="1">
                <a:solidFill>
                  <a:schemeClr val="bg1"/>
                </a:solidFill>
              </a:rPr>
              <a:t>Baylon</a:t>
            </a:r>
            <a:r>
              <a:rPr lang="en-US" sz="2400" dirty="0">
                <a:solidFill>
                  <a:schemeClr val="bg1"/>
                </a:solidFill>
              </a:rPr>
              <a:t>, Sana Shrikant et al.</a:t>
            </a:r>
          </a:p>
          <a:p>
            <a:pPr marL="285750" indent="-285750" algn="l">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b="1" dirty="0">
                <a:solidFill>
                  <a:srgbClr val="EBEB15"/>
                </a:solidFill>
              </a:rPr>
              <a:t>Credit for compilation: </a:t>
            </a:r>
            <a:r>
              <a:rPr lang="en-US" sz="2400" b="1" dirty="0" err="1">
                <a:solidFill>
                  <a:srgbClr val="EBEB15"/>
                </a:solidFill>
              </a:rPr>
              <a:t>Attiano</a:t>
            </a:r>
            <a:r>
              <a:rPr lang="en-US" sz="2400" b="1" dirty="0">
                <a:solidFill>
                  <a:srgbClr val="EBEB15"/>
                </a:solidFill>
              </a:rPr>
              <a:t> Purpura-</a:t>
            </a:r>
            <a:r>
              <a:rPr lang="en-US" sz="2400" b="1" dirty="0" err="1">
                <a:solidFill>
                  <a:srgbClr val="EBEB15"/>
                </a:solidFill>
              </a:rPr>
              <a:t>Pontoniere</a:t>
            </a:r>
            <a:endParaRPr lang="en-US" sz="2400" b="1" dirty="0">
              <a:solidFill>
                <a:srgbClr val="EBEB15"/>
              </a:solidFill>
            </a:endParaRPr>
          </a:p>
        </p:txBody>
      </p:sp>
    </p:spTree>
    <p:extLst>
      <p:ext uri="{BB962C8B-B14F-4D97-AF65-F5344CB8AC3E}">
        <p14:creationId xmlns:p14="http://schemas.microsoft.com/office/powerpoint/2010/main" val="377937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Logistics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57206"/>
            <a:ext cx="8077200" cy="4862870"/>
          </a:xfrm>
        </p:spPr>
        <p:txBody>
          <a:bodyPr/>
          <a:lstStyle/>
          <a:p>
            <a:pPr marL="457200" indent="-457200" algn="l">
              <a:buFont typeface="Arial" panose="020B0604020202020204" pitchFamily="34" charset="0"/>
              <a:buChar char="•"/>
            </a:pPr>
            <a:r>
              <a:rPr lang="en-US" sz="2800" dirty="0">
                <a:solidFill>
                  <a:schemeClr val="bg1"/>
                </a:solidFill>
              </a:rPr>
              <a:t>Lab 4 – parallel lab – OpenMP multithreading\</a:t>
            </a:r>
          </a:p>
          <a:p>
            <a:pPr marL="914400" lvl="1" indent="-457200" algn="l">
              <a:buFont typeface="Arial" panose="020B0604020202020204" pitchFamily="34" charset="0"/>
              <a:buChar char="•"/>
            </a:pPr>
            <a:r>
              <a:rPr lang="en-US" sz="2800" dirty="0">
                <a:solidFill>
                  <a:schemeClr val="bg1"/>
                </a:solidFill>
              </a:rPr>
              <a:t>Due 11:59pm Friday June 5</a:t>
            </a:r>
            <a:r>
              <a:rPr lang="en-US" sz="2800" baseline="30000" dirty="0">
                <a:solidFill>
                  <a:schemeClr val="bg1"/>
                </a:solidFill>
              </a:rPr>
              <a:t>th </a:t>
            </a:r>
            <a:endParaRPr lang="en-US" sz="2800" dirty="0">
              <a:solidFill>
                <a:schemeClr val="bg1"/>
              </a:solidFill>
            </a:endParaRP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HW 4 and HW5 have been released</a:t>
            </a:r>
          </a:p>
          <a:p>
            <a:pPr marL="742950" lvl="1" indent="-285750" algn="l">
              <a:buFont typeface="Arial" panose="020B0604020202020204" pitchFamily="34" charset="0"/>
              <a:buChar char="•"/>
            </a:pPr>
            <a:r>
              <a:rPr lang="en-US" sz="2800" dirty="0" err="1">
                <a:solidFill>
                  <a:schemeClr val="bg1"/>
                </a:solidFill>
              </a:rPr>
              <a:t>Hw</a:t>
            </a:r>
            <a:r>
              <a:rPr lang="en-US" sz="2800" dirty="0">
                <a:solidFill>
                  <a:schemeClr val="bg1"/>
                </a:solidFill>
              </a:rPr>
              <a:t> 4 due: </a:t>
            </a:r>
            <a:r>
              <a:rPr lang="en-US" dirty="0">
                <a:solidFill>
                  <a:schemeClr val="bg1"/>
                </a:solidFill>
              </a:rPr>
              <a:t>Wednesday, 27 May 2020 11:59pm PDT</a:t>
            </a:r>
          </a:p>
          <a:p>
            <a:pPr marL="742950" lvl="1" indent="-285750" algn="l">
              <a:buFont typeface="Arial" panose="020B0604020202020204" pitchFamily="34" charset="0"/>
              <a:buChar char="•"/>
            </a:pPr>
            <a:r>
              <a:rPr lang="en-US" sz="2800" dirty="0" err="1">
                <a:solidFill>
                  <a:schemeClr val="bg1"/>
                </a:solidFill>
              </a:rPr>
              <a:t>Hw</a:t>
            </a:r>
            <a:r>
              <a:rPr lang="en-US" sz="2800" dirty="0">
                <a:solidFill>
                  <a:schemeClr val="bg1"/>
                </a:solidFill>
              </a:rPr>
              <a:t> 5 due: </a:t>
            </a:r>
            <a:r>
              <a:rPr lang="en-US" dirty="0">
                <a:solidFill>
                  <a:schemeClr val="bg1"/>
                </a:solidFill>
              </a:rPr>
              <a:t>Wednesday, 3 June 2020, 11:59 PM PDT</a:t>
            </a:r>
            <a:endParaRPr lang="en-US" sz="2800" dirty="0">
              <a:solidFill>
                <a:schemeClr val="bg1"/>
              </a:solidFill>
            </a:endParaRP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Please submit suggestions on CCLE TA-site on how to improve OH/Disc.</a:t>
            </a:r>
          </a:p>
          <a:p>
            <a:pPr marL="742950" lvl="1" indent="-285750" algn="l">
              <a:buFont typeface="Arial" panose="020B0604020202020204" pitchFamily="34" charset="0"/>
              <a:buChar char="•"/>
            </a:pPr>
            <a:r>
              <a:rPr lang="en-US" sz="2400" dirty="0">
                <a:solidFill>
                  <a:schemeClr val="bg1"/>
                </a:solidFill>
              </a:rPr>
              <a:t>Please fill out LA survey on CCLE if you haven’t already</a:t>
            </a:r>
          </a:p>
        </p:txBody>
      </p:sp>
    </p:spTree>
    <p:extLst>
      <p:ext uri="{BB962C8B-B14F-4D97-AF65-F5344CB8AC3E}">
        <p14:creationId xmlns:p14="http://schemas.microsoft.com/office/powerpoint/2010/main" val="257694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Agenda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524000"/>
            <a:ext cx="7620000" cy="2932085"/>
          </a:xfrm>
        </p:spPr>
        <p:txBody>
          <a:bodyPr/>
          <a:lstStyle/>
          <a:p>
            <a:pPr algn="l"/>
            <a:r>
              <a:rPr lang="en-US" sz="2800" dirty="0">
                <a:solidFill>
                  <a:schemeClr val="bg1"/>
                </a:solidFill>
              </a:rPr>
              <a:t>10am-11am PST:</a:t>
            </a:r>
          </a:p>
          <a:p>
            <a:pPr marL="285750" indent="-285750" algn="l">
              <a:buFont typeface="Arial" panose="020B0604020202020204" pitchFamily="34" charset="0"/>
              <a:buChar char="•"/>
            </a:pPr>
            <a:r>
              <a:rPr lang="en-US" sz="2800" dirty="0">
                <a:solidFill>
                  <a:srgbClr val="EBEB15"/>
                </a:solidFill>
              </a:rPr>
              <a:t>Exceptions </a:t>
            </a:r>
          </a:p>
          <a:p>
            <a:pPr marL="285750" indent="-285750" algn="l">
              <a:buFont typeface="Arial" panose="020B0604020202020204" pitchFamily="34" charset="0"/>
              <a:buChar char="•"/>
            </a:pPr>
            <a:r>
              <a:rPr lang="en-US" sz="2800" dirty="0">
                <a:solidFill>
                  <a:srgbClr val="EBEB15"/>
                </a:solidFill>
              </a:rPr>
              <a:t>Linking</a:t>
            </a:r>
          </a:p>
          <a:p>
            <a:pPr marL="285750" indent="-285750" algn="l">
              <a:buFont typeface="Arial" panose="020B0604020202020204" pitchFamily="34" charset="0"/>
              <a:buChar char="•"/>
            </a:pPr>
            <a:r>
              <a:rPr lang="en-US" sz="2800" dirty="0">
                <a:solidFill>
                  <a:srgbClr val="EBEB15"/>
                </a:solidFill>
              </a:rPr>
              <a:t>Virtual Memory</a:t>
            </a:r>
            <a:endParaRPr lang="en-US" sz="2800" dirty="0">
              <a:solidFill>
                <a:schemeClr val="bg1"/>
              </a:solidFill>
            </a:endParaRPr>
          </a:p>
          <a:p>
            <a:pPr algn="l"/>
            <a:r>
              <a:rPr lang="en-US" sz="2800" dirty="0">
                <a:solidFill>
                  <a:schemeClr val="bg1"/>
                </a:solidFill>
              </a:rPr>
              <a:t>11am-11:50am PST:</a:t>
            </a:r>
          </a:p>
          <a:p>
            <a:pPr marL="285750" indent="-285750" algn="l">
              <a:buFont typeface="Arial" panose="020B0604020202020204" pitchFamily="34" charset="0"/>
              <a:buChar char="•"/>
            </a:pPr>
            <a:r>
              <a:rPr lang="en-US" sz="2800" dirty="0">
                <a:solidFill>
                  <a:srgbClr val="EBEB15"/>
                </a:solidFill>
              </a:rPr>
              <a:t>LA worksheet</a:t>
            </a:r>
            <a:endParaRPr lang="en-US" sz="2400" dirty="0">
              <a:solidFill>
                <a:srgbClr val="EBEB15"/>
              </a:solidFill>
            </a:endParaRPr>
          </a:p>
        </p:txBody>
      </p:sp>
    </p:spTree>
    <p:extLst>
      <p:ext uri="{BB962C8B-B14F-4D97-AF65-F5344CB8AC3E}">
        <p14:creationId xmlns:p14="http://schemas.microsoft.com/office/powerpoint/2010/main" val="8795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Exceptions</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5478423"/>
          </a:xfrm>
          <a:prstGeom prst="rect">
            <a:avLst/>
          </a:prstGeom>
          <a:noFill/>
        </p:spPr>
        <p:txBody>
          <a:bodyPr wrap="square" rtlCol="0">
            <a:spAutoFit/>
          </a:bodyPr>
          <a:lstStyle/>
          <a:p>
            <a:r>
              <a:rPr lang="en-US" sz="2000" b="1" u="sng" dirty="0">
                <a:solidFill>
                  <a:srgbClr val="EBEB15"/>
                </a:solidFill>
              </a:rPr>
              <a:t>Exception:</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An event, which occurs during the execution of a program, that disrupts the normal flow of the program's instructions. During an exception, control is transferred to the OS.</a:t>
            </a:r>
            <a:endParaRPr lang="en-US" sz="44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An</a:t>
            </a:r>
            <a:r>
              <a:rPr lang="en-US" sz="2000" dirty="0"/>
              <a:t> </a:t>
            </a:r>
            <a:r>
              <a:rPr lang="en-US" sz="2000" b="1" dirty="0">
                <a:solidFill>
                  <a:srgbClr val="EBEB15"/>
                </a:solidFill>
              </a:rPr>
              <a:t>exception table</a:t>
            </a:r>
            <a:r>
              <a:rPr lang="en-US" sz="2000" dirty="0">
                <a:solidFill>
                  <a:srgbClr val="EBEB15"/>
                </a:solidFill>
              </a:rPr>
              <a:t> </a:t>
            </a:r>
            <a:r>
              <a:rPr lang="en-US" sz="2000" dirty="0">
                <a:solidFill>
                  <a:schemeClr val="bg1"/>
                </a:solidFill>
              </a:rPr>
              <a:t>stores pointers to exception-handler code, where the exception number is used as an index into this table.</a:t>
            </a:r>
            <a:endParaRPr lang="en-US" sz="4400" dirty="0">
              <a:solidFill>
                <a:schemeClr val="bg1"/>
              </a:solidFill>
            </a:endParaRPr>
          </a:p>
          <a:p>
            <a:br>
              <a:rPr lang="en-US" sz="4400" u="sng" dirty="0"/>
            </a:br>
            <a:r>
              <a:rPr lang="en-US" sz="2000" u="sng" dirty="0">
                <a:solidFill>
                  <a:schemeClr val="bg1"/>
                </a:solidFill>
              </a:rPr>
              <a:t>3 things can happen after exception-handling code is executed:</a:t>
            </a:r>
            <a:endParaRPr lang="en-US" sz="4400" u="sng" dirty="0">
              <a:solidFill>
                <a:schemeClr val="bg1"/>
              </a:solidFill>
            </a:endParaRPr>
          </a:p>
          <a:p>
            <a:pPr marL="685800" lvl="1" indent="-342900" fontAlgn="base">
              <a:buFont typeface="+mj-lt"/>
              <a:buAutoNum type="arabicPeriod"/>
            </a:pPr>
            <a:endParaRPr lang="en-US" sz="2000" dirty="0">
              <a:solidFill>
                <a:schemeClr val="bg1"/>
              </a:solidFill>
            </a:endParaRPr>
          </a:p>
          <a:p>
            <a:pPr marL="685800" lvl="1" indent="-342900" fontAlgn="base">
              <a:buFont typeface="+mj-lt"/>
              <a:buAutoNum type="arabicPeriod"/>
            </a:pPr>
            <a:r>
              <a:rPr lang="en-US" sz="2000" dirty="0">
                <a:solidFill>
                  <a:schemeClr val="bg1"/>
                </a:solidFill>
              </a:rPr>
              <a:t>The current instruction gets executed again – recoverable, restart</a:t>
            </a:r>
          </a:p>
          <a:p>
            <a:pPr marL="685800" lvl="1" indent="-342900" fontAlgn="base">
              <a:buFont typeface="+mj-lt"/>
              <a:buAutoNum type="arabicPeriod"/>
            </a:pPr>
            <a:r>
              <a:rPr lang="en-US" sz="2000" dirty="0">
                <a:solidFill>
                  <a:schemeClr val="bg1"/>
                </a:solidFill>
              </a:rPr>
              <a:t>The next instruction gets executed – recoverable, onto the next</a:t>
            </a:r>
          </a:p>
          <a:p>
            <a:pPr marL="685800" lvl="1" indent="-342900" fontAlgn="base">
              <a:buFont typeface="+mj-lt"/>
              <a:buAutoNum type="arabicPeriod"/>
            </a:pPr>
            <a:r>
              <a:rPr lang="en-US" sz="2000" dirty="0">
                <a:solidFill>
                  <a:schemeClr val="bg1"/>
                </a:solidFill>
              </a:rPr>
              <a:t>The program aborts – unrecoverable</a:t>
            </a:r>
          </a:p>
          <a:p>
            <a:pPr marL="628650" lvl="1" indent="-285750">
              <a:buFont typeface="Arial" panose="020B0604020202020204" pitchFamily="34" charset="0"/>
              <a:buChar char="•"/>
            </a:pP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8029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Exceptions</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800219"/>
          </a:xfrm>
          <a:prstGeom prst="rect">
            <a:avLst/>
          </a:prstGeom>
          <a:noFill/>
        </p:spPr>
        <p:txBody>
          <a:bodyPr wrap="square" rtlCol="0">
            <a:spAutoFit/>
          </a:bodyPr>
          <a:lstStyle/>
          <a:p>
            <a:pPr marL="628650" lvl="1" indent="-285750">
              <a:buFont typeface="Arial" panose="020B0604020202020204" pitchFamily="34" charset="0"/>
              <a:buChar char="•"/>
            </a:pP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pic>
        <p:nvPicPr>
          <p:cNvPr id="6" name="Picture 5">
            <a:extLst>
              <a:ext uri="{FF2B5EF4-FFF2-40B4-BE49-F238E27FC236}">
                <a16:creationId xmlns:a16="http://schemas.microsoft.com/office/drawing/2014/main" id="{87606B68-B97D-4C17-B520-31840C880947}"/>
              </a:ext>
            </a:extLst>
          </p:cNvPr>
          <p:cNvPicPr>
            <a:picLocks noChangeAspect="1"/>
          </p:cNvPicPr>
          <p:nvPr/>
        </p:nvPicPr>
        <p:blipFill>
          <a:blip r:embed="rId2"/>
          <a:stretch>
            <a:fillRect/>
          </a:stretch>
        </p:blipFill>
        <p:spPr>
          <a:xfrm>
            <a:off x="656734" y="1447800"/>
            <a:ext cx="7048500" cy="4957445"/>
          </a:xfrm>
          <a:prstGeom prst="rect">
            <a:avLst/>
          </a:prstGeom>
        </p:spPr>
      </p:pic>
    </p:spTree>
    <p:extLst>
      <p:ext uri="{BB962C8B-B14F-4D97-AF65-F5344CB8AC3E}">
        <p14:creationId xmlns:p14="http://schemas.microsoft.com/office/powerpoint/2010/main" val="297541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Exceptions</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800219"/>
          </a:xfrm>
          <a:prstGeom prst="rect">
            <a:avLst/>
          </a:prstGeom>
          <a:noFill/>
        </p:spPr>
        <p:txBody>
          <a:bodyPr wrap="square" rtlCol="0">
            <a:spAutoFit/>
          </a:bodyPr>
          <a:lstStyle/>
          <a:p>
            <a:pPr marL="628650" lvl="1" indent="-285750">
              <a:buFont typeface="Arial" panose="020B0604020202020204" pitchFamily="34" charset="0"/>
              <a:buChar char="•"/>
            </a:pP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pic>
        <p:nvPicPr>
          <p:cNvPr id="7" name="Picture 6">
            <a:extLst>
              <a:ext uri="{FF2B5EF4-FFF2-40B4-BE49-F238E27FC236}">
                <a16:creationId xmlns:a16="http://schemas.microsoft.com/office/drawing/2014/main" id="{A5B3C448-AEB4-43FC-9E65-117F0596DAD2}"/>
              </a:ext>
            </a:extLst>
          </p:cNvPr>
          <p:cNvPicPr>
            <a:picLocks noChangeAspect="1"/>
          </p:cNvPicPr>
          <p:nvPr/>
        </p:nvPicPr>
        <p:blipFill>
          <a:blip r:embed="rId2"/>
          <a:stretch>
            <a:fillRect/>
          </a:stretch>
        </p:blipFill>
        <p:spPr>
          <a:xfrm>
            <a:off x="838200" y="1447800"/>
            <a:ext cx="7467600" cy="5044637"/>
          </a:xfrm>
          <a:prstGeom prst="rect">
            <a:avLst/>
          </a:prstGeom>
        </p:spPr>
      </p:pic>
    </p:spTree>
    <p:extLst>
      <p:ext uri="{BB962C8B-B14F-4D97-AF65-F5344CB8AC3E}">
        <p14:creationId xmlns:p14="http://schemas.microsoft.com/office/powerpoint/2010/main" val="268011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Exceptions</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4985980"/>
          </a:xfrm>
          <a:prstGeom prst="rect">
            <a:avLst/>
          </a:prstGeom>
          <a:noFill/>
        </p:spPr>
        <p:txBody>
          <a:bodyPr wrap="square" rtlCol="0">
            <a:spAutoFit/>
          </a:bodyPr>
          <a:lstStyle/>
          <a:p>
            <a:r>
              <a:rPr lang="en-US" sz="2800" b="1" u="sng" dirty="0">
                <a:solidFill>
                  <a:srgbClr val="EBEB15"/>
                </a:solidFill>
              </a:rPr>
              <a:t>Types of exceptions :</a:t>
            </a:r>
            <a:endParaRPr lang="en-US" sz="4400" dirty="0">
              <a:solidFill>
                <a:srgbClr val="EBEB15"/>
              </a:solidFill>
            </a:endParaRPr>
          </a:p>
          <a:p>
            <a:br>
              <a:rPr lang="en-US" sz="3200" u="sng" dirty="0">
                <a:solidFill>
                  <a:srgbClr val="EBEB15"/>
                </a:solidFill>
              </a:rPr>
            </a:br>
            <a:r>
              <a:rPr lang="en-US" sz="1800" b="1" u="sng" dirty="0">
                <a:solidFill>
                  <a:srgbClr val="EBEB15"/>
                </a:solidFill>
              </a:rPr>
              <a:t>1) Asynchronous:</a:t>
            </a:r>
            <a:endParaRPr lang="en-US" sz="3200" u="sng" dirty="0">
              <a:solidFill>
                <a:srgbClr val="EBEB15"/>
              </a:solidFill>
            </a:endParaRPr>
          </a:p>
          <a:p>
            <a:pPr marL="285750" indent="-285750" fontAlgn="base">
              <a:buFont typeface="Arial" panose="020B0604020202020204" pitchFamily="34" charset="0"/>
              <a:buChar char="•"/>
            </a:pPr>
            <a:r>
              <a:rPr lang="en-US" sz="1800" dirty="0">
                <a:solidFill>
                  <a:schemeClr val="bg1"/>
                </a:solidFill>
              </a:rPr>
              <a:t>Caused by events or devices external to the processor and memory, e.g. network delivers packet, disk delivers page, keyboard interrupt.</a:t>
            </a:r>
          </a:p>
          <a:p>
            <a:pPr marL="285750" indent="-285750" fontAlgn="base">
              <a:buFont typeface="Arial" panose="020B0604020202020204" pitchFamily="34" charset="0"/>
              <a:buChar char="•"/>
            </a:pPr>
            <a:r>
              <a:rPr lang="en-US" sz="1800" dirty="0">
                <a:solidFill>
                  <a:schemeClr val="bg1"/>
                </a:solidFill>
              </a:rPr>
              <a:t>Control returns to the next instruction</a:t>
            </a:r>
          </a:p>
          <a:p>
            <a:br>
              <a:rPr lang="en-US" sz="3200" dirty="0">
                <a:solidFill>
                  <a:srgbClr val="EBEB15"/>
                </a:solidFill>
              </a:rPr>
            </a:br>
            <a:r>
              <a:rPr lang="en-US" sz="1800" b="1" u="sng" dirty="0">
                <a:solidFill>
                  <a:srgbClr val="EBEB15"/>
                </a:solidFill>
              </a:rPr>
              <a:t>2) Synchronous:</a:t>
            </a:r>
            <a:endParaRPr lang="en-US" sz="3200" u="sng" dirty="0">
              <a:solidFill>
                <a:srgbClr val="EBEB15"/>
              </a:solidFill>
            </a:endParaRPr>
          </a:p>
          <a:p>
            <a:pPr fontAlgn="base"/>
            <a:r>
              <a:rPr lang="en-US" sz="1800" dirty="0">
                <a:solidFill>
                  <a:schemeClr val="bg1"/>
                </a:solidFill>
              </a:rPr>
              <a:t>Caused by the execution of an instruction</a:t>
            </a:r>
          </a:p>
          <a:p>
            <a:pPr marL="285750" indent="-285750" fontAlgn="base">
              <a:buFont typeface="Arial" panose="020B0604020202020204" pitchFamily="34" charset="0"/>
              <a:buChar char="•"/>
            </a:pPr>
            <a:r>
              <a:rPr lang="en-US" sz="1800" b="1" dirty="0">
                <a:solidFill>
                  <a:srgbClr val="EBEB15"/>
                </a:solidFill>
              </a:rPr>
              <a:t>Traps</a:t>
            </a:r>
            <a:r>
              <a:rPr lang="en-US" sz="1800" dirty="0">
                <a:solidFill>
                  <a:schemeClr val="bg1"/>
                </a:solidFill>
              </a:rPr>
              <a:t> - Intentional, control returns to next instruction e.g. </a:t>
            </a:r>
            <a:r>
              <a:rPr lang="en-US" sz="1800" dirty="0" err="1">
                <a:solidFill>
                  <a:schemeClr val="bg1"/>
                </a:solidFill>
              </a:rPr>
              <a:t>syscall</a:t>
            </a:r>
            <a:r>
              <a:rPr lang="en-US" sz="1800" dirty="0">
                <a:solidFill>
                  <a:schemeClr val="bg1"/>
                </a:solidFill>
              </a:rPr>
              <a:t> to fork thread</a:t>
            </a:r>
          </a:p>
          <a:p>
            <a:pPr marL="285750" indent="-285750" fontAlgn="base">
              <a:buFont typeface="Arial" panose="020B0604020202020204" pitchFamily="34" charset="0"/>
              <a:buChar char="•"/>
            </a:pPr>
            <a:r>
              <a:rPr lang="en-US" sz="1800" b="1" dirty="0">
                <a:solidFill>
                  <a:srgbClr val="EBEB15"/>
                </a:solidFill>
              </a:rPr>
              <a:t>Faults</a:t>
            </a:r>
            <a:r>
              <a:rPr lang="en-US" sz="1800" b="1" dirty="0">
                <a:solidFill>
                  <a:schemeClr val="bg1"/>
                </a:solidFill>
              </a:rPr>
              <a:t> - </a:t>
            </a:r>
            <a:r>
              <a:rPr lang="en-US" sz="1800" dirty="0">
                <a:solidFill>
                  <a:schemeClr val="bg1"/>
                </a:solidFill>
              </a:rPr>
              <a:t>Unintentional, possibly recoverable, re-executes current instruction or aborts e.g. </a:t>
            </a:r>
            <a:r>
              <a:rPr lang="en-US" sz="1800" dirty="0" err="1">
                <a:solidFill>
                  <a:schemeClr val="bg1"/>
                </a:solidFill>
              </a:rPr>
              <a:t>pagefault</a:t>
            </a:r>
            <a:r>
              <a:rPr lang="en-US" sz="1800" dirty="0">
                <a:solidFill>
                  <a:schemeClr val="bg1"/>
                </a:solidFill>
              </a:rPr>
              <a:t> (recoverable), division by zer0</a:t>
            </a:r>
            <a:endParaRPr lang="en-US" sz="1800" b="1" dirty="0">
              <a:solidFill>
                <a:schemeClr val="bg1"/>
              </a:solidFill>
            </a:endParaRPr>
          </a:p>
          <a:p>
            <a:pPr marL="285750" indent="-285750" fontAlgn="base">
              <a:buFont typeface="Arial" panose="020B0604020202020204" pitchFamily="34" charset="0"/>
              <a:buChar char="•"/>
            </a:pPr>
            <a:r>
              <a:rPr lang="en-US" sz="1800" b="1" dirty="0">
                <a:solidFill>
                  <a:srgbClr val="EBEB15"/>
                </a:solidFill>
              </a:rPr>
              <a:t>Aborts</a:t>
            </a:r>
            <a:r>
              <a:rPr lang="en-US" sz="1800" b="1" dirty="0">
                <a:solidFill>
                  <a:schemeClr val="bg1"/>
                </a:solidFill>
              </a:rPr>
              <a:t> - </a:t>
            </a:r>
            <a:r>
              <a:rPr lang="en-US" sz="1800" dirty="0">
                <a:solidFill>
                  <a:schemeClr val="bg1"/>
                </a:solidFill>
              </a:rPr>
              <a:t>Unintentional, unrecoverable, e.g. access bad memory (seg fault)</a:t>
            </a:r>
            <a:endParaRPr lang="en-US" sz="1800" b="1" dirty="0">
              <a:solidFill>
                <a:schemeClr val="bg1"/>
              </a:solidFill>
            </a:endParaRPr>
          </a:p>
          <a:p>
            <a:pPr marL="628650" lvl="1" indent="-285750">
              <a:buFont typeface="Arial" panose="020B0604020202020204" pitchFamily="34" charset="0"/>
              <a:buChar char="•"/>
            </a:pP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193018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Exceptions</a:t>
            </a:r>
          </a:p>
        </p:txBody>
      </p:sp>
      <p:sp>
        <p:nvSpPr>
          <p:cNvPr id="3" name="TextBox 2">
            <a:extLst>
              <a:ext uri="{FF2B5EF4-FFF2-40B4-BE49-F238E27FC236}">
                <a16:creationId xmlns:a16="http://schemas.microsoft.com/office/drawing/2014/main" id="{4AC05660-A0A4-4F95-8C84-29266CA9E3A8}"/>
              </a:ext>
            </a:extLst>
          </p:cNvPr>
          <p:cNvSpPr txBox="1"/>
          <p:nvPr/>
        </p:nvSpPr>
        <p:spPr>
          <a:xfrm>
            <a:off x="228600" y="1447800"/>
            <a:ext cx="8686800" cy="4985980"/>
          </a:xfrm>
          <a:prstGeom prst="rect">
            <a:avLst/>
          </a:prstGeom>
          <a:noFill/>
        </p:spPr>
        <p:txBody>
          <a:bodyPr wrap="square" rtlCol="0">
            <a:spAutoFit/>
          </a:bodyPr>
          <a:lstStyle/>
          <a:p>
            <a:r>
              <a:rPr lang="en-US" sz="2800" b="1" u="sng" dirty="0">
                <a:solidFill>
                  <a:srgbClr val="EBEB15"/>
                </a:solidFill>
              </a:rPr>
              <a:t>Types of exceptions :</a:t>
            </a:r>
            <a:endParaRPr lang="en-US" sz="4400" dirty="0">
              <a:solidFill>
                <a:srgbClr val="EBEB15"/>
              </a:solidFill>
            </a:endParaRPr>
          </a:p>
          <a:p>
            <a:br>
              <a:rPr lang="en-US" sz="3200" u="sng" dirty="0">
                <a:solidFill>
                  <a:srgbClr val="EBEB15"/>
                </a:solidFill>
              </a:rPr>
            </a:br>
            <a:r>
              <a:rPr lang="en-US" sz="1800" b="1" u="sng" dirty="0">
                <a:solidFill>
                  <a:srgbClr val="EBEB15"/>
                </a:solidFill>
              </a:rPr>
              <a:t>1) Asynchronous:</a:t>
            </a:r>
            <a:endParaRPr lang="en-US" sz="3200" u="sng" dirty="0">
              <a:solidFill>
                <a:srgbClr val="EBEB15"/>
              </a:solidFill>
            </a:endParaRPr>
          </a:p>
          <a:p>
            <a:pPr marL="285750" indent="-285750" fontAlgn="base">
              <a:buFont typeface="Arial" panose="020B0604020202020204" pitchFamily="34" charset="0"/>
              <a:buChar char="•"/>
            </a:pPr>
            <a:r>
              <a:rPr lang="en-US" sz="1800" dirty="0">
                <a:solidFill>
                  <a:schemeClr val="bg1"/>
                </a:solidFill>
              </a:rPr>
              <a:t>Caused by events or devices external to the processor and memory, e.g. network delivers packet, disk delivers page, keyboard interrupt.</a:t>
            </a:r>
          </a:p>
          <a:p>
            <a:pPr marL="285750" indent="-285750" fontAlgn="base">
              <a:buFont typeface="Arial" panose="020B0604020202020204" pitchFamily="34" charset="0"/>
              <a:buChar char="•"/>
            </a:pPr>
            <a:r>
              <a:rPr lang="en-US" sz="1800" dirty="0">
                <a:solidFill>
                  <a:schemeClr val="bg1"/>
                </a:solidFill>
              </a:rPr>
              <a:t>Control returns to the next instruction</a:t>
            </a:r>
          </a:p>
          <a:p>
            <a:br>
              <a:rPr lang="en-US" sz="3200" dirty="0">
                <a:solidFill>
                  <a:srgbClr val="EBEB15"/>
                </a:solidFill>
              </a:rPr>
            </a:br>
            <a:r>
              <a:rPr lang="en-US" sz="1800" b="1" u="sng" dirty="0">
                <a:solidFill>
                  <a:srgbClr val="EBEB15"/>
                </a:solidFill>
              </a:rPr>
              <a:t>2) Synchronous:</a:t>
            </a:r>
            <a:endParaRPr lang="en-US" sz="3200" u="sng" dirty="0">
              <a:solidFill>
                <a:srgbClr val="EBEB15"/>
              </a:solidFill>
            </a:endParaRPr>
          </a:p>
          <a:p>
            <a:pPr fontAlgn="base"/>
            <a:r>
              <a:rPr lang="en-US" sz="1800" dirty="0">
                <a:solidFill>
                  <a:schemeClr val="bg1"/>
                </a:solidFill>
              </a:rPr>
              <a:t>Caused by the execution of an instruction</a:t>
            </a:r>
          </a:p>
          <a:p>
            <a:pPr marL="285750" indent="-285750" fontAlgn="base">
              <a:buFont typeface="Arial" panose="020B0604020202020204" pitchFamily="34" charset="0"/>
              <a:buChar char="•"/>
            </a:pPr>
            <a:r>
              <a:rPr lang="en-US" sz="1800" b="1" dirty="0">
                <a:solidFill>
                  <a:srgbClr val="EBEB15"/>
                </a:solidFill>
              </a:rPr>
              <a:t>Traps</a:t>
            </a:r>
            <a:r>
              <a:rPr lang="en-US" sz="1800" dirty="0">
                <a:solidFill>
                  <a:schemeClr val="bg1"/>
                </a:solidFill>
              </a:rPr>
              <a:t> - Intentional, control returns to next instruction e.g. </a:t>
            </a:r>
            <a:r>
              <a:rPr lang="en-US" sz="1800" dirty="0" err="1">
                <a:solidFill>
                  <a:schemeClr val="bg1"/>
                </a:solidFill>
              </a:rPr>
              <a:t>syscall</a:t>
            </a:r>
            <a:r>
              <a:rPr lang="en-US" sz="1800" dirty="0">
                <a:solidFill>
                  <a:schemeClr val="bg1"/>
                </a:solidFill>
              </a:rPr>
              <a:t> to fork thread</a:t>
            </a:r>
          </a:p>
          <a:p>
            <a:pPr marL="285750" indent="-285750" fontAlgn="base">
              <a:buFont typeface="Arial" panose="020B0604020202020204" pitchFamily="34" charset="0"/>
              <a:buChar char="•"/>
            </a:pPr>
            <a:r>
              <a:rPr lang="en-US" sz="1800" b="1" dirty="0">
                <a:solidFill>
                  <a:srgbClr val="EBEB15"/>
                </a:solidFill>
              </a:rPr>
              <a:t>Faults</a:t>
            </a:r>
            <a:r>
              <a:rPr lang="en-US" sz="1800" b="1" dirty="0">
                <a:solidFill>
                  <a:schemeClr val="bg1"/>
                </a:solidFill>
              </a:rPr>
              <a:t> - </a:t>
            </a:r>
            <a:r>
              <a:rPr lang="en-US" sz="1800" dirty="0">
                <a:solidFill>
                  <a:schemeClr val="bg1"/>
                </a:solidFill>
              </a:rPr>
              <a:t>Unintentional, possibly recoverable, re-executes current instruction or aborts e.g. </a:t>
            </a:r>
            <a:r>
              <a:rPr lang="en-US" sz="1800" dirty="0" err="1">
                <a:solidFill>
                  <a:schemeClr val="bg1"/>
                </a:solidFill>
              </a:rPr>
              <a:t>pagefault</a:t>
            </a:r>
            <a:r>
              <a:rPr lang="en-US" sz="1800" dirty="0">
                <a:solidFill>
                  <a:schemeClr val="bg1"/>
                </a:solidFill>
              </a:rPr>
              <a:t> (recoverable), division by zer0</a:t>
            </a:r>
            <a:endParaRPr lang="en-US" sz="1800" b="1" dirty="0">
              <a:solidFill>
                <a:schemeClr val="bg1"/>
              </a:solidFill>
            </a:endParaRPr>
          </a:p>
          <a:p>
            <a:pPr marL="285750" indent="-285750" fontAlgn="base">
              <a:buFont typeface="Arial" panose="020B0604020202020204" pitchFamily="34" charset="0"/>
              <a:buChar char="•"/>
            </a:pPr>
            <a:r>
              <a:rPr lang="en-US" sz="1800" b="1" dirty="0">
                <a:solidFill>
                  <a:srgbClr val="EBEB15"/>
                </a:solidFill>
              </a:rPr>
              <a:t>Aborts</a:t>
            </a:r>
            <a:r>
              <a:rPr lang="en-US" sz="1800" b="1" dirty="0">
                <a:solidFill>
                  <a:schemeClr val="bg1"/>
                </a:solidFill>
              </a:rPr>
              <a:t> - </a:t>
            </a:r>
            <a:r>
              <a:rPr lang="en-US" sz="1800" dirty="0">
                <a:solidFill>
                  <a:schemeClr val="bg1"/>
                </a:solidFill>
              </a:rPr>
              <a:t>Unintentional, unrecoverable, e.g. access bad memory (seg fault)</a:t>
            </a:r>
            <a:endParaRPr lang="en-US" sz="1800" b="1" dirty="0">
              <a:solidFill>
                <a:schemeClr val="bg1"/>
              </a:solidFill>
            </a:endParaRPr>
          </a:p>
          <a:p>
            <a:pPr marL="628650" lvl="1" indent="-285750">
              <a:buFont typeface="Arial" panose="020B0604020202020204" pitchFamily="34" charset="0"/>
              <a:buChar char="•"/>
            </a:pPr>
            <a:endParaRPr lang="en-US" sz="2800" dirty="0">
              <a:solidFill>
                <a:schemeClr val="bg1"/>
              </a:solidFill>
            </a:endParaRPr>
          </a:p>
          <a:p>
            <a:pPr marL="628650" lvl="1" indent="-285750">
              <a:buFont typeface="Arial" panose="020B0604020202020204" pitchFamily="34" charset="0"/>
              <a:buChar char="•"/>
            </a:pPr>
            <a:endParaRPr lang="en-US" sz="1800" dirty="0">
              <a:solidFill>
                <a:schemeClr val="bg1"/>
              </a:solidFill>
            </a:endParaRPr>
          </a:p>
        </p:txBody>
      </p:sp>
      <p:sp>
        <p:nvSpPr>
          <p:cNvPr id="4" name="Rectangle 3">
            <a:extLst>
              <a:ext uri="{FF2B5EF4-FFF2-40B4-BE49-F238E27FC236}">
                <a16:creationId xmlns:a16="http://schemas.microsoft.com/office/drawing/2014/main" id="{A53DCF3E-8856-4018-B295-75A2580A551F}"/>
              </a:ext>
            </a:extLst>
          </p:cNvPr>
          <p:cNvSpPr/>
          <p:nvPr/>
        </p:nvSpPr>
        <p:spPr>
          <a:xfrm>
            <a:off x="4455622" y="3278959"/>
            <a:ext cx="232756" cy="30008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9C354F8D-DDBA-48F8-A29F-F5016453BDCB}"/>
              </a:ext>
            </a:extLst>
          </p:cNvPr>
          <p:cNvSpPr/>
          <p:nvPr/>
        </p:nvSpPr>
        <p:spPr>
          <a:xfrm>
            <a:off x="4455622" y="3278959"/>
            <a:ext cx="232756" cy="30008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031650532"/>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5.xml><?xml version="1.0" encoding="utf-8"?>
<a:theme xmlns:a="http://schemas.openxmlformats.org/drawingml/2006/main" name="1_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6.xml><?xml version="1.0" encoding="utf-8"?>
<a:theme xmlns:a="http://schemas.openxmlformats.org/drawingml/2006/main" name="1_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try_this</Template>
  <TotalTime>2545</TotalTime>
  <Words>556</Words>
  <Application>Microsoft Office PowerPoint</Application>
  <PresentationFormat>On-screen Show (4:3)</PresentationFormat>
  <Paragraphs>171</Paragraphs>
  <Slides>22</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22</vt:i4>
      </vt:variant>
    </vt:vector>
  </HeadingPairs>
  <TitlesOfParts>
    <vt:vector size="32" baseType="lpstr">
      <vt:lpstr>Arial</vt:lpstr>
      <vt:lpstr>Calibri</vt:lpstr>
      <vt:lpstr>Helvetica</vt:lpstr>
      <vt:lpstr>Helvetica Regular</vt:lpstr>
      <vt:lpstr>presentation-01-dark</vt:lpstr>
      <vt:lpstr>presentation-02</vt:lpstr>
      <vt:lpstr>presentation-02-aerial</vt:lpstr>
      <vt:lpstr>1_presentation-01-dark</vt:lpstr>
      <vt:lpstr>1_presentation-02</vt:lpstr>
      <vt:lpstr>1_presentation-02-aerial</vt:lpstr>
      <vt:lpstr>CS 33 – Discussion 1A Computer System Organization</vt:lpstr>
      <vt:lpstr>Questions before we start?</vt:lpstr>
      <vt:lpstr>Logistics</vt:lpstr>
      <vt:lpstr>Agenda</vt:lpstr>
      <vt:lpstr>Exceptions</vt:lpstr>
      <vt:lpstr>Exceptions</vt:lpstr>
      <vt:lpstr>Exceptions</vt:lpstr>
      <vt:lpstr>Exceptions</vt:lpstr>
      <vt:lpstr>Exceptions</vt:lpstr>
      <vt:lpstr>Linking</vt:lpstr>
      <vt:lpstr>Linking</vt:lpstr>
      <vt:lpstr>Linking</vt:lpstr>
      <vt:lpstr>Linking</vt:lpstr>
      <vt:lpstr>Linking</vt:lpstr>
      <vt:lpstr>Linking</vt:lpstr>
      <vt:lpstr>Linking</vt:lpstr>
      <vt:lpstr>Linking - Static</vt:lpstr>
      <vt:lpstr>Linking</vt:lpstr>
      <vt:lpstr>Linking – Dynamic </vt:lpstr>
      <vt:lpstr>Virtual Memory</vt:lpstr>
      <vt:lpstr>Questions before we start worksheet?</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Atzi PP</dc:creator>
  <cp:lastModifiedBy>Atzi PP</cp:lastModifiedBy>
  <cp:revision>86</cp:revision>
  <dcterms:created xsi:type="dcterms:W3CDTF">2006-08-16T00:00:00Z</dcterms:created>
  <dcterms:modified xsi:type="dcterms:W3CDTF">2020-05-22T16:53:57Z</dcterms:modified>
</cp:coreProperties>
</file>